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metadata.xml" ContentType="application/vnd.openxmlformats-officedocument.spreadsheetml.sheetMetadata+xml"/>
  <Override PartName="/xl/richData/richValueRel.xml" ContentType="application/vnd.ms-excel.richvaluerel+xml"/>
  <Override PartName="/xl/richData/rdrichvalue.xml" ContentType="application/vnd.ms-excel.rdrichvalue+xml"/>
  <Override PartName="/xl/richData/rdrichvaluestructure.xml" ContentType="application/vnd.ms-excel.rdrichvaluestructure+xml"/>
  <Override PartName="/xl/richData/rdRichValueTypes.xml" ContentType="application/vnd.ms-excel.rdrichvaluetypes+xml"/>
  <Override PartName="/xl/tables/table1.xml" ContentType="application/vnd.openxmlformats-officedocument.spreadsheetml.table+xml"/>
  <Override PartName="/xl/tables/table2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929"/>
  <workbookPr defaultThemeVersion="202300"/>
  <mc:AlternateContent xmlns:mc="http://schemas.openxmlformats.org/markup-compatibility/2006">
    <mc:Choice Requires="x15">
      <x15ac:absPath xmlns:x15ac="http://schemas.microsoft.com/office/spreadsheetml/2010/11/ac" url="https://dundeecitygovuk.sharepoint.com/sites/SP-ProcurementPortal/Contract Notices and Awards/Contract Awards/"/>
    </mc:Choice>
  </mc:AlternateContent>
  <xr:revisionPtr revIDLastSave="0" documentId="8_{0BA7F887-3ADD-429E-A52D-B0B9C64E0D05}" xr6:coauthVersionLast="47" xr6:coauthVersionMax="47" xr10:uidLastSave="{00000000-0000-0000-0000-000000000000}"/>
  <bookViews>
    <workbookView xWindow="-28920" yWindow="-120" windowWidth="29040" windowHeight="17520" activeTab="1" xr2:uid="{BCDED24B-E4E3-42E3-ADD0-C77FFC749DCB}"/>
  </bookViews>
  <sheets>
    <sheet name="Information" sheetId="3" r:id="rId1"/>
    <sheet name="New Awards" sheetId="1" r:id="rId2"/>
    <sheet name="Past Awards" sheetId="2" r:id="rId3"/>
  </sheets>
  <calcPr calcId="0"/>
</workbook>
</file>

<file path=xl/metadata.xml><?xml version="1.0" encoding="utf-8"?>
<metadata xmlns="http://schemas.openxmlformats.org/spreadsheetml/2006/main" xmlns:xlrd="http://schemas.microsoft.com/office/spreadsheetml/2017/richdata">
  <metadataTypes count="1">
    <metadataType name="XLRICHVALUE" minSupportedVersion="120000" copy="1" pasteAll="1" pasteValues="1" merge="1" splitFirst="1" rowColShift="1" clearFormats="1" clearComments="1" assign="1" coerce="1"/>
  </metadataTypes>
  <futureMetadata name="XLRICHVALUE" count="1">
    <bk>
      <extLst>
        <ext uri="{3e2802c4-a4d2-4d8b-9148-e3be6c30e623}">
          <xlrd:rvb i="0"/>
        </ext>
      </extLst>
    </bk>
  </futureMetadata>
  <valueMetadata count="1">
    <bk>
      <rc t="1" v="0"/>
    </bk>
  </valueMetadata>
</metadata>
</file>

<file path=xl/sharedStrings.xml><?xml version="1.0" encoding="utf-8"?>
<sst xmlns="http://schemas.openxmlformats.org/spreadsheetml/2006/main" count="84" uniqueCount="45">
  <si>
    <t>Document ID</t>
  </si>
  <si>
    <t>Published Date</t>
  </si>
  <si>
    <t>Notice type</t>
  </si>
  <si>
    <t>Title</t>
  </si>
  <si>
    <t>Contract Type</t>
  </si>
  <si>
    <t>Name</t>
  </si>
  <si>
    <t>Offers Received</t>
  </si>
  <si>
    <t>Total Value</t>
  </si>
  <si>
    <t>Contract Awarded To</t>
  </si>
  <si>
    <t>Regulated Procurement</t>
  </si>
  <si>
    <t>Quick Quote</t>
  </si>
  <si>
    <t>Award of Mains of Claverhouse Footbridge Works</t>
  </si>
  <si>
    <t>Gary Brady</t>
  </si>
  <si>
    <t>  2</t>
  </si>
  <si>
    <t>Anderson Specialist Contracting (GB)</t>
  </si>
  <si>
    <t>NO</t>
  </si>
  <si>
    <t>Award of Invitation to Quote for Morgan Academy- Internal Remediation Works for Moth Infestation ...</t>
  </si>
  <si>
    <t>Claire Petrie</t>
  </si>
  <si>
    <t>  1</t>
  </si>
  <si>
    <t>Alpha Projects (GB)</t>
  </si>
  <si>
    <t>Award of MINI COMP VIA DCC'S MECHANICAL SERVICES FRAMEWORK REF DCC/CD/166/23 Lot 9 For North Ea...</t>
  </si>
  <si>
    <t>Scan Building Services Ltd (GB)</t>
  </si>
  <si>
    <t>Award of ITQ FOR DATA CABLING WORKS AT LOCATIONS: Marchbanks Depot, MacKinnon Centre, The Elms?a...</t>
  </si>
  <si>
    <t>  3</t>
  </si>
  <si>
    <t>North PB Ltd (GB)</t>
  </si>
  <si>
    <t>OJEU Contract Award Notice</t>
  </si>
  <si>
    <t>Tender for the Supply of Local Bus Services</t>
  </si>
  <si>
    <t>Wendy Hall</t>
  </si>
  <si>
    <t>Xplore Dundee (GB)</t>
  </si>
  <si>
    <t>YES</t>
  </si>
  <si>
    <t>Works Contract</t>
  </si>
  <si>
    <t>Services Contract</t>
  </si>
  <si>
    <t>Award of MINI COMP VIA MECHANICAL SERVICES FRAMEWORK REF DCC/CD/166/23 FOR MSD BEMS IQVISION CONNECTION</t>
  </si>
  <si>
    <t>Tender for the supply of School Bus Services</t>
  </si>
  <si>
    <t>Contract Award Notice</t>
  </si>
  <si>
    <t>CONTRACT FOR THE PROVISION OF PROFESSIONAL TECHNICAL ADVICE SERVICES FOR V&amp;A AND OTHER SPECIALIST BUILDINGS</t>
  </si>
  <si>
    <t>Thomson Gray Limited (GB)</t>
  </si>
  <si>
    <t>Contract Award Notices - 1st  to 26th April 2026</t>
  </si>
  <si>
    <t>Contract Award Notices - 27th April to 10th May 2026</t>
  </si>
  <si>
    <t>Document Information</t>
  </si>
  <si>
    <t>This document entails all contract award notices published by Dundee City Council on Public Contracts Scotland (PCS) between the specified timeframes.</t>
  </si>
  <si>
    <t>To view all notice details published, please visit www.publiccontractsscotland.gov.uk</t>
  </si>
  <si>
    <t>If you have any questions on the contents of this document, please contact:</t>
  </si>
  <si>
    <t>DCC Staff - procurement.admin@dundeecity.gov.uk</t>
  </si>
  <si>
    <t>General Public - eprocurement@dundeecity.gov.uk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2">
    <numFmt numFmtId="8" formatCode="&quot;£&quot;#,##0.00;[Red]\-&quot;£&quot;#,##0.00"/>
    <numFmt numFmtId="167" formatCode="&quot;£&quot;#,##0.00"/>
  </numFmts>
  <fonts count="27" x14ac:knownFonts="1">
    <font>
      <sz val="11"/>
      <color theme="1"/>
      <name val="Aptos Narrow"/>
      <family val="2"/>
      <scheme val="minor"/>
    </font>
    <font>
      <sz val="11"/>
      <color theme="1"/>
      <name val="Aptos Narrow"/>
      <family val="2"/>
      <scheme val="minor"/>
    </font>
    <font>
      <sz val="18"/>
      <color theme="3"/>
      <name val="Aptos Display"/>
      <family val="2"/>
      <scheme val="major"/>
    </font>
    <font>
      <b/>
      <sz val="15"/>
      <color theme="3"/>
      <name val="Aptos Narrow"/>
      <family val="2"/>
      <scheme val="minor"/>
    </font>
    <font>
      <b/>
      <sz val="13"/>
      <color theme="3"/>
      <name val="Aptos Narrow"/>
      <family val="2"/>
      <scheme val="minor"/>
    </font>
    <font>
      <b/>
      <sz val="11"/>
      <color theme="3"/>
      <name val="Aptos Narrow"/>
      <family val="2"/>
      <scheme val="minor"/>
    </font>
    <font>
      <sz val="11"/>
      <color rgb="FF006100"/>
      <name val="Aptos Narrow"/>
      <family val="2"/>
      <scheme val="minor"/>
    </font>
    <font>
      <sz val="11"/>
      <color rgb="FF9C0006"/>
      <name val="Aptos Narrow"/>
      <family val="2"/>
      <scheme val="minor"/>
    </font>
    <font>
      <sz val="11"/>
      <color rgb="FF9C5700"/>
      <name val="Aptos Narrow"/>
      <family val="2"/>
      <scheme val="minor"/>
    </font>
    <font>
      <sz val="11"/>
      <color rgb="FF3F3F76"/>
      <name val="Aptos Narrow"/>
      <family val="2"/>
      <scheme val="minor"/>
    </font>
    <font>
      <b/>
      <sz val="11"/>
      <color rgb="FF3F3F3F"/>
      <name val="Aptos Narrow"/>
      <family val="2"/>
      <scheme val="minor"/>
    </font>
    <font>
      <b/>
      <sz val="11"/>
      <color rgb="FFFA7D00"/>
      <name val="Aptos Narrow"/>
      <family val="2"/>
      <scheme val="minor"/>
    </font>
    <font>
      <sz val="11"/>
      <color rgb="FFFA7D00"/>
      <name val="Aptos Narrow"/>
      <family val="2"/>
      <scheme val="minor"/>
    </font>
    <font>
      <b/>
      <sz val="11"/>
      <color theme="0"/>
      <name val="Aptos Narrow"/>
      <family val="2"/>
      <scheme val="minor"/>
    </font>
    <font>
      <sz val="11"/>
      <color rgb="FFFF0000"/>
      <name val="Aptos Narrow"/>
      <family val="2"/>
      <scheme val="minor"/>
    </font>
    <font>
      <i/>
      <sz val="11"/>
      <color rgb="FF7F7F7F"/>
      <name val="Aptos Narrow"/>
      <family val="2"/>
      <scheme val="minor"/>
    </font>
    <font>
      <b/>
      <sz val="11"/>
      <color theme="1"/>
      <name val="Aptos Narrow"/>
      <family val="2"/>
      <scheme val="minor"/>
    </font>
    <font>
      <sz val="11"/>
      <color theme="0"/>
      <name val="Aptos Narrow"/>
      <family val="2"/>
      <scheme val="minor"/>
    </font>
    <font>
      <sz val="10"/>
      <color theme="1"/>
      <name val="Aptos Narrow"/>
      <family val="2"/>
      <scheme val="minor"/>
    </font>
    <font>
      <b/>
      <sz val="10"/>
      <color theme="1"/>
      <name val="Aptos Narrow"/>
      <family val="2"/>
      <scheme val="minor"/>
    </font>
    <font>
      <b/>
      <sz val="18"/>
      <color theme="1"/>
      <name val="Aptos Narrow"/>
      <family val="2"/>
      <scheme val="minor"/>
    </font>
    <font>
      <b/>
      <sz val="10"/>
      <color rgb="FFFFFFFF"/>
      <name val="Aptos Narrow"/>
      <family val="2"/>
      <scheme val="minor"/>
    </font>
    <font>
      <sz val="10"/>
      <color rgb="FF000000"/>
      <name val="Aptos Narrow"/>
      <family val="2"/>
      <scheme val="minor"/>
    </font>
    <font>
      <sz val="11"/>
      <color rgb="FF000000"/>
      <name val="Aptos Narrow"/>
      <family val="2"/>
      <scheme val="minor"/>
    </font>
    <font>
      <b/>
      <sz val="18"/>
      <color rgb="FF000000"/>
      <name val="Aptos Narrow"/>
      <family val="2"/>
      <scheme val="minor"/>
    </font>
    <font>
      <sz val="14"/>
      <color rgb="FF000000"/>
      <name val="Aptos Narrow"/>
      <family val="2"/>
      <scheme val="minor"/>
    </font>
    <font>
      <b/>
      <sz val="14"/>
      <color rgb="FF000000"/>
      <name val="Aptos Narrow"/>
      <family val="2"/>
      <scheme val="minor"/>
    </font>
  </fonts>
  <fills count="34">
    <fill>
      <patternFill patternType="none"/>
    </fill>
    <fill>
      <patternFill patternType="gray125"/>
    </fill>
    <fill>
      <patternFill patternType="solid">
        <fgColor rgb="FFC6EFCE"/>
      </patternFill>
    </fill>
    <fill>
      <patternFill patternType="solid">
        <fgColor rgb="FFFFC7CE"/>
      </patternFill>
    </fill>
    <fill>
      <patternFill patternType="solid">
        <fgColor rgb="FFFFEB9C"/>
      </patternFill>
    </fill>
    <fill>
      <patternFill patternType="solid">
        <fgColor rgb="FFFFCC99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FFFFCC"/>
      </patternFill>
    </fill>
    <fill>
      <patternFill patternType="solid">
        <fgColor theme="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6"/>
        <bgColor rgb="FF0F9ED5"/>
      </patternFill>
    </fill>
  </fills>
  <borders count="10">
    <border>
      <left/>
      <right/>
      <top/>
      <bottom/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/>
      <bottom style="double">
        <color rgb="FFFF8001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/>
      <right/>
      <top style="thin">
        <color theme="4"/>
      </top>
      <bottom style="double">
        <color theme="4"/>
      </bottom>
      <diagonal/>
    </border>
  </borders>
  <cellStyleXfs count="42">
    <xf numFmtId="0" fontId="0" fillId="0" borderId="0"/>
    <xf numFmtId="0" fontId="2" fillId="0" borderId="0" applyNumberFormat="0" applyFill="0" applyBorder="0" applyAlignment="0" applyProtection="0"/>
    <xf numFmtId="0" fontId="3" fillId="0" borderId="1" applyNumberFormat="0" applyFill="0" applyAlignment="0" applyProtection="0"/>
    <xf numFmtId="0" fontId="4" fillId="0" borderId="2" applyNumberFormat="0" applyFill="0" applyAlignment="0" applyProtection="0"/>
    <xf numFmtId="0" fontId="5" fillId="0" borderId="3" applyNumberFormat="0" applyFill="0" applyAlignment="0" applyProtection="0"/>
    <xf numFmtId="0" fontId="5" fillId="0" borderId="0" applyNumberFormat="0" applyFill="0" applyBorder="0" applyAlignment="0" applyProtection="0"/>
    <xf numFmtId="0" fontId="6" fillId="2" borderId="0" applyNumberFormat="0" applyBorder="0" applyAlignment="0" applyProtection="0"/>
    <xf numFmtId="0" fontId="7" fillId="3" borderId="0" applyNumberFormat="0" applyBorder="0" applyAlignment="0" applyProtection="0"/>
    <xf numFmtId="0" fontId="8" fillId="4" borderId="0" applyNumberFormat="0" applyBorder="0" applyAlignment="0" applyProtection="0"/>
    <xf numFmtId="0" fontId="9" fillId="5" borderId="4" applyNumberFormat="0" applyAlignment="0" applyProtection="0"/>
    <xf numFmtId="0" fontId="10" fillId="6" borderId="5" applyNumberFormat="0" applyAlignment="0" applyProtection="0"/>
    <xf numFmtId="0" fontId="11" fillId="6" borderId="4" applyNumberFormat="0" applyAlignment="0" applyProtection="0"/>
    <xf numFmtId="0" fontId="12" fillId="0" borderId="6" applyNumberFormat="0" applyFill="0" applyAlignment="0" applyProtection="0"/>
    <xf numFmtId="0" fontId="13" fillId="7" borderId="7" applyNumberFormat="0" applyAlignment="0" applyProtection="0"/>
    <xf numFmtId="0" fontId="14" fillId="0" borderId="0" applyNumberFormat="0" applyFill="0" applyBorder="0" applyAlignment="0" applyProtection="0"/>
    <xf numFmtId="0" fontId="1" fillId="8" borderId="8" applyNumberFormat="0" applyFont="0" applyAlignment="0" applyProtection="0"/>
    <xf numFmtId="0" fontId="15" fillId="0" borderId="0" applyNumberFormat="0" applyFill="0" applyBorder="0" applyAlignment="0" applyProtection="0"/>
    <xf numFmtId="0" fontId="16" fillId="0" borderId="9" applyNumberFormat="0" applyFill="0" applyAlignment="0" applyProtection="0"/>
    <xf numFmtId="0" fontId="17" fillId="9" borderId="0" applyNumberFormat="0" applyBorder="0" applyAlignment="0" applyProtection="0"/>
    <xf numFmtId="0" fontId="1" fillId="10" borderId="0" applyNumberFormat="0" applyBorder="0" applyAlignment="0" applyProtection="0"/>
    <xf numFmtId="0" fontId="1" fillId="11" borderId="0" applyNumberFormat="0" applyBorder="0" applyAlignment="0" applyProtection="0"/>
    <xf numFmtId="0" fontId="1" fillId="12" borderId="0" applyNumberFormat="0" applyBorder="0" applyAlignment="0" applyProtection="0"/>
    <xf numFmtId="0" fontId="17" fillId="13" borderId="0" applyNumberFormat="0" applyBorder="0" applyAlignment="0" applyProtection="0"/>
    <xf numFmtId="0" fontId="1" fillId="14" borderId="0" applyNumberFormat="0" applyBorder="0" applyAlignment="0" applyProtection="0"/>
    <xf numFmtId="0" fontId="1" fillId="15" borderId="0" applyNumberFormat="0" applyBorder="0" applyAlignment="0" applyProtection="0"/>
    <xf numFmtId="0" fontId="1" fillId="16" borderId="0" applyNumberFormat="0" applyBorder="0" applyAlignment="0" applyProtection="0"/>
    <xf numFmtId="0" fontId="17" fillId="17" borderId="0" applyNumberFormat="0" applyBorder="0" applyAlignment="0" applyProtection="0"/>
    <xf numFmtId="0" fontId="1" fillId="18" borderId="0" applyNumberFormat="0" applyBorder="0" applyAlignment="0" applyProtection="0"/>
    <xf numFmtId="0" fontId="1" fillId="19" borderId="0" applyNumberFormat="0" applyBorder="0" applyAlignment="0" applyProtection="0"/>
    <xf numFmtId="0" fontId="1" fillId="20" borderId="0" applyNumberFormat="0" applyBorder="0" applyAlignment="0" applyProtection="0"/>
    <xf numFmtId="0" fontId="17" fillId="21" borderId="0" applyNumberFormat="0" applyBorder="0" applyAlignment="0" applyProtection="0"/>
    <xf numFmtId="0" fontId="1" fillId="22" borderId="0" applyNumberFormat="0" applyBorder="0" applyAlignment="0" applyProtection="0"/>
    <xf numFmtId="0" fontId="1" fillId="23" borderId="0" applyNumberFormat="0" applyBorder="0" applyAlignment="0" applyProtection="0"/>
    <xf numFmtId="0" fontId="1" fillId="24" borderId="0" applyNumberFormat="0" applyBorder="0" applyAlignment="0" applyProtection="0"/>
    <xf numFmtId="0" fontId="17" fillId="25" borderId="0" applyNumberFormat="0" applyBorder="0" applyAlignment="0" applyProtection="0"/>
    <xf numFmtId="0" fontId="1" fillId="26" borderId="0" applyNumberFormat="0" applyBorder="0" applyAlignment="0" applyProtection="0"/>
    <xf numFmtId="0" fontId="1" fillId="27" borderId="0" applyNumberFormat="0" applyBorder="0" applyAlignment="0" applyProtection="0"/>
    <xf numFmtId="0" fontId="1" fillId="28" borderId="0" applyNumberFormat="0" applyBorder="0" applyAlignment="0" applyProtection="0"/>
    <xf numFmtId="0" fontId="17" fillId="29" borderId="0" applyNumberFormat="0" applyBorder="0" applyAlignment="0" applyProtection="0"/>
    <xf numFmtId="0" fontId="1" fillId="30" borderId="0" applyNumberFormat="0" applyBorder="0" applyAlignment="0" applyProtection="0"/>
    <xf numFmtId="0" fontId="1" fillId="31" borderId="0" applyNumberFormat="0" applyBorder="0" applyAlignment="0" applyProtection="0"/>
    <xf numFmtId="0" fontId="1" fillId="32" borderId="0" applyNumberFormat="0" applyBorder="0" applyAlignment="0" applyProtection="0"/>
  </cellStyleXfs>
  <cellXfs count="22">
    <xf numFmtId="0" fontId="0" fillId="0" borderId="0" xfId="0"/>
    <xf numFmtId="0" fontId="19" fillId="0" borderId="0" xfId="0" applyFont="1" applyAlignment="1">
      <alignment horizontal="center" vertical="center" wrapText="1"/>
    </xf>
    <xf numFmtId="0" fontId="0" fillId="0" borderId="0" xfId="0" applyAlignment="1">
      <alignment horizontal="center" vertical="center"/>
    </xf>
    <xf numFmtId="0" fontId="18" fillId="0" borderId="0" xfId="0" applyFont="1" applyAlignment="1">
      <alignment horizontal="center" vertical="center" wrapText="1"/>
    </xf>
    <xf numFmtId="22" fontId="18" fillId="0" borderId="0" xfId="0" applyNumberFormat="1" applyFont="1" applyAlignment="1">
      <alignment horizontal="center" vertical="center" wrapText="1"/>
    </xf>
    <xf numFmtId="0" fontId="0" fillId="0" borderId="0" xfId="0" applyFill="1" applyAlignment="1">
      <alignment horizontal="center" vertical="center" wrapText="1"/>
    </xf>
    <xf numFmtId="167" fontId="18" fillId="0" borderId="0" xfId="0" applyNumberFormat="1" applyFont="1" applyAlignment="1">
      <alignment horizontal="center" vertical="center" wrapText="1"/>
    </xf>
    <xf numFmtId="0" fontId="0" fillId="0" borderId="0" xfId="0" applyAlignment="1">
      <alignment horizontal="center" vertical="center"/>
    </xf>
    <xf numFmtId="0" fontId="20" fillId="0" borderId="0" xfId="0" applyFont="1" applyAlignment="1">
      <alignment horizontal="center" vertical="center"/>
    </xf>
    <xf numFmtId="0" fontId="22" fillId="0" borderId="0" xfId="0" applyFont="1" applyAlignment="1">
      <alignment horizontal="center" vertical="center" wrapText="1"/>
    </xf>
    <xf numFmtId="22" fontId="22" fillId="0" borderId="0" xfId="0" applyNumberFormat="1" applyFont="1" applyAlignment="1">
      <alignment horizontal="center" vertical="center" wrapText="1"/>
    </xf>
    <xf numFmtId="0" fontId="23" fillId="0" borderId="0" xfId="0" applyFont="1" applyAlignment="1">
      <alignment horizontal="center" vertical="center" wrapText="1"/>
    </xf>
    <xf numFmtId="8" fontId="22" fillId="0" borderId="0" xfId="0" applyNumberFormat="1" applyFont="1" applyAlignment="1">
      <alignment horizontal="center" vertical="center" wrapText="1"/>
    </xf>
    <xf numFmtId="0" fontId="21" fillId="33" borderId="0" xfId="0" applyFont="1" applyFill="1" applyAlignment="1">
      <alignment horizontal="center" vertical="center" wrapText="1"/>
    </xf>
    <xf numFmtId="0" fontId="0" fillId="0" borderId="0" xfId="0" applyAlignment="1">
      <alignment horizontal="center"/>
    </xf>
    <xf numFmtId="0" fontId="20" fillId="0" borderId="0" xfId="0" applyFont="1" applyAlignment="1">
      <alignment horizontal="center"/>
    </xf>
    <xf numFmtId="0" fontId="23" fillId="0" borderId="0" xfId="0" applyFont="1"/>
    <xf numFmtId="0" fontId="23" fillId="0" borderId="0" xfId="0" applyFont="1" applyAlignment="1">
      <alignment horizontal="center" vertical="center"/>
    </xf>
    <xf numFmtId="0" fontId="24" fillId="0" borderId="0" xfId="0" applyFont="1" applyAlignment="1">
      <alignment horizontal="center" vertical="center"/>
    </xf>
    <xf numFmtId="0" fontId="25" fillId="0" borderId="0" xfId="0" applyFont="1" applyAlignment="1">
      <alignment vertical="center"/>
    </xf>
    <xf numFmtId="0" fontId="25" fillId="0" borderId="0" xfId="0" applyFont="1" applyAlignment="1">
      <alignment horizontal="center"/>
    </xf>
    <xf numFmtId="0" fontId="26" fillId="0" borderId="0" xfId="0" applyFont="1" applyAlignment="1">
      <alignment horizontal="center" vertical="center"/>
    </xf>
  </cellXfs>
  <cellStyles count="42">
    <cellStyle name="20% - Accent1" xfId="19" builtinId="30" customBuiltin="1"/>
    <cellStyle name="20% - Accent2" xfId="23" builtinId="34" customBuiltin="1"/>
    <cellStyle name="20% - Accent3" xfId="27" builtinId="38" customBuiltin="1"/>
    <cellStyle name="20% - Accent4" xfId="31" builtinId="42" customBuiltin="1"/>
    <cellStyle name="20% - Accent5" xfId="35" builtinId="46" customBuiltin="1"/>
    <cellStyle name="20% - Accent6" xfId="39" builtinId="50" customBuiltin="1"/>
    <cellStyle name="40% - Accent1" xfId="20" builtinId="31" customBuiltin="1"/>
    <cellStyle name="40% - Accent2" xfId="24" builtinId="35" customBuiltin="1"/>
    <cellStyle name="40% - Accent3" xfId="28" builtinId="39" customBuiltin="1"/>
    <cellStyle name="40% - Accent4" xfId="32" builtinId="43" customBuiltin="1"/>
    <cellStyle name="40% - Accent5" xfId="36" builtinId="47" customBuiltin="1"/>
    <cellStyle name="40% - Accent6" xfId="40" builtinId="51" customBuiltin="1"/>
    <cellStyle name="60% - Accent1" xfId="21" builtinId="32" customBuiltin="1"/>
    <cellStyle name="60% - Accent2" xfId="25" builtinId="36" customBuiltin="1"/>
    <cellStyle name="60% - Accent3" xfId="29" builtinId="40" customBuiltin="1"/>
    <cellStyle name="60% - Accent4" xfId="33" builtinId="44" customBuiltin="1"/>
    <cellStyle name="60% - Accent5" xfId="37" builtinId="48" customBuiltin="1"/>
    <cellStyle name="60% - Accent6" xfId="41" builtinId="52" customBuiltin="1"/>
    <cellStyle name="Accent1" xfId="18" builtinId="29" customBuiltin="1"/>
    <cellStyle name="Accent2" xfId="22" builtinId="33" customBuiltin="1"/>
    <cellStyle name="Accent3" xfId="26" builtinId="37" customBuiltin="1"/>
    <cellStyle name="Accent4" xfId="30" builtinId="41" customBuiltin="1"/>
    <cellStyle name="Accent5" xfId="34" builtinId="45" customBuiltin="1"/>
    <cellStyle name="Accent6" xfId="38" builtinId="49" customBuiltin="1"/>
    <cellStyle name="Bad" xfId="7" builtinId="27" customBuiltin="1"/>
    <cellStyle name="Calculation" xfId="11" builtinId="22" customBuiltin="1"/>
    <cellStyle name="Check Cell" xfId="13" builtinId="23" customBuiltin="1"/>
    <cellStyle name="Explanatory Text" xfId="16" builtinId="53" customBuiltin="1"/>
    <cellStyle name="Good" xfId="6" builtinId="26" customBuiltin="1"/>
    <cellStyle name="Heading 1" xfId="2" builtinId="16" customBuiltin="1"/>
    <cellStyle name="Heading 2" xfId="3" builtinId="17" customBuiltin="1"/>
    <cellStyle name="Heading 3" xfId="4" builtinId="18" customBuiltin="1"/>
    <cellStyle name="Heading 4" xfId="5" builtinId="19" customBuiltin="1"/>
    <cellStyle name="Input" xfId="9" builtinId="20" customBuiltin="1"/>
    <cellStyle name="Linked Cell" xfId="12" builtinId="24" customBuiltin="1"/>
    <cellStyle name="Neutral" xfId="8" builtinId="28" customBuiltin="1"/>
    <cellStyle name="Normal" xfId="0" builtinId="0"/>
    <cellStyle name="Note" xfId="15" builtinId="10" customBuiltin="1"/>
    <cellStyle name="Output" xfId="10" builtinId="21" customBuiltin="1"/>
    <cellStyle name="Title" xfId="1" builtinId="15" customBuiltin="1"/>
    <cellStyle name="Total" xfId="17" builtinId="25" customBuiltin="1"/>
    <cellStyle name="Warning Text" xfId="14" builtinId="11" customBuiltin="1"/>
  </cellStyles>
  <dxfs count="24"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ptos Narrow"/>
        <family val="2"/>
        <scheme val="minor"/>
      </font>
      <fill>
        <patternFill patternType="solid">
          <fgColor rgb="FF0F9ED5"/>
          <bgColor theme="6"/>
        </patternFill>
      </fill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numFmt numFmtId="12" formatCode="&quot;£&quot;#,##0.00;[Red]\-&quot;£&quot;#,##0.00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numFmt numFmtId="27" formatCode="dd/mm/yyyy\ hh:mm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rgb="FF000000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numFmt numFmtId="167" formatCode="&quot;£&quot;#,##0.00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numFmt numFmtId="27" formatCode="dd/mm/yyyy\ hh:mm"/>
      <alignment horizontal="center" vertical="center" textRotation="0" wrapText="1" indent="0" justifyLastLine="0" shrinkToFit="0" readingOrder="0"/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0"/>
        <color theme="1"/>
        <name val="Aptos Narrow"/>
        <family val="2"/>
        <scheme val="minor"/>
      </font>
      <alignment horizontal="center" vertical="center" textRotation="0" wrapText="1" indent="0" justifyLastLine="0" shrinkToFit="0" readingOrder="0"/>
    </dxf>
  </dxfs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microsoft.com/office/2022/10/relationships/richValueRel" Target="richData/richValueRel.xml"/><Relationship Id="rId13" Type="http://schemas.openxmlformats.org/officeDocument/2006/relationships/customXml" Target="../customXml/item2.xml"/><Relationship Id="rId3" Type="http://schemas.openxmlformats.org/officeDocument/2006/relationships/worksheet" Target="worksheets/sheet3.xml"/><Relationship Id="rId7" Type="http://schemas.openxmlformats.org/officeDocument/2006/relationships/sheetMetadata" Target="metadata.xml"/><Relationship Id="rId12" Type="http://schemas.openxmlformats.org/officeDocument/2006/relationships/customXml" Target="../customXml/item1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sharedStrings" Target="sharedStrings.xml"/><Relationship Id="rId11" Type="http://schemas.microsoft.com/office/2017/06/relationships/rdRichValueTypes" Target="richData/rdRichValueTypes.xml"/><Relationship Id="rId5" Type="http://schemas.openxmlformats.org/officeDocument/2006/relationships/styles" Target="styles.xml"/><Relationship Id="rId15" Type="http://schemas.openxmlformats.org/officeDocument/2006/relationships/customXml" Target="../customXml/item4.xml"/><Relationship Id="rId10" Type="http://schemas.microsoft.com/office/2017/06/relationships/rdRichValueStructure" Target="richData/rdrichvaluestructure.xml"/><Relationship Id="rId4" Type="http://schemas.openxmlformats.org/officeDocument/2006/relationships/theme" Target="theme/theme1.xml"/><Relationship Id="rId9" Type="http://schemas.microsoft.com/office/2017/06/relationships/rdRichValue" Target="richData/rdrichvalue.xml"/><Relationship Id="rId14" Type="http://schemas.openxmlformats.org/officeDocument/2006/relationships/customXml" Target="../customXml/item3.xml"/></Relationships>
</file>

<file path=xl/richData/_rels/richValueRel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richData/rdRichValueTypes.xml><?xml version="1.0" encoding="utf-8"?>
<rvTypesInfo xmlns="http://schemas.microsoft.com/office/spreadsheetml/2017/richdata2" xmlns:mc="http://schemas.openxmlformats.org/markup-compatibility/2006" xmlns:x="http://schemas.openxmlformats.org/spreadsheetml/2006/main" mc:Ignorable="x">
  <global>
    <keyFlags>
      <key name="_Self">
        <flag name="ExcludeFromFile" value="1"/>
        <flag name="ExcludeFromCalcComparison" value="1"/>
      </key>
      <key name="_DisplayString">
        <flag name="ExcludeFromCalcComparison" value="1"/>
      </key>
      <key name="_Flags">
        <flag name="ExcludeFromCalcComparison" value="1"/>
      </key>
      <key name="_Format">
        <flag name="ExcludeFromCalcComparison" value="1"/>
      </key>
      <key name="_SubLabel">
        <flag name="ExcludeFromCalcComparison" value="1"/>
      </key>
      <key name="_Attribution">
        <flag name="ExcludeFromCalcComparison" value="1"/>
      </key>
      <key name="_Icon">
        <flag name="ExcludeFromCalcComparison" value="1"/>
      </key>
      <key name="_Display">
        <flag name="ExcludeFromCalcComparison" value="1"/>
      </key>
      <key name="_CanonicalPropertyNames">
        <flag name="ExcludeFromCalcComparison" value="1"/>
      </key>
      <key name="_ClassificationId">
        <flag name="ExcludeFromCalcComparison" value="1"/>
      </key>
    </keyFlags>
  </global>
</rvTypesInfo>
</file>

<file path=xl/richData/rdrichvalue.xml><?xml version="1.0" encoding="utf-8"?>
<rvData xmlns="http://schemas.microsoft.com/office/spreadsheetml/2017/richdata" count="1">
  <rv s="0">
    <v>0</v>
    <v>5</v>
  </rv>
</rvData>
</file>

<file path=xl/richData/rdrichvaluestructure.xml><?xml version="1.0" encoding="utf-8"?>
<rvStructures xmlns="http://schemas.microsoft.com/office/spreadsheetml/2017/richdata" count="1">
  <s t="_localImage">
    <k n="_rvRel:LocalImageIdentifier" t="i"/>
    <k n="CalcOrigin" t="i"/>
  </s>
</rvStructures>
</file>

<file path=xl/richData/richValueRel.xml><?xml version="1.0" encoding="utf-8"?>
<richValueRels xmlns="http://schemas.microsoft.com/office/spreadsheetml/2022/richvaluerel" xmlns:r="http://schemas.openxmlformats.org/officeDocument/2006/relationships">
  <rel r:id="rId1"/>
</richValueRels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57A19CAC-CE87-45D3-957E-4497491074F5}" name="Table1" displayName="Table1" ref="B4:K9" totalsRowShown="0" headerRowDxfId="16" dataDxfId="15">
  <autoFilter ref="B4:K9" xr:uid="{57A19CAC-CE87-45D3-957E-4497491074F5}"/>
  <tableColumns count="10">
    <tableColumn id="1" xr3:uid="{C4180655-36CF-4F43-B362-A386B9E00918}" name="Document ID" dataDxfId="23"/>
    <tableColumn id="2" xr3:uid="{FDB97019-FC28-4238-9680-A5DFF330354F}" name="Published Date" dataDxfId="22"/>
    <tableColumn id="3" xr3:uid="{7434F015-5CF9-46CF-94CD-2DFC917CA73F}" name="Notice type" dataDxfId="21"/>
    <tableColumn id="4" xr3:uid="{1F24255B-E5C5-42C3-9756-D0339109768F}" name="Title" dataDxfId="20" dataCellStyle="Hyperlink"/>
    <tableColumn id="6" xr3:uid="{CE9F26D5-3568-4CA5-B4D3-2D73A7A999D1}" name="Contract Type" dataDxfId="19"/>
    <tableColumn id="9" xr3:uid="{0611F221-F787-47EC-BB79-8684B38B4978}" name="Name" dataDxfId="18"/>
    <tableColumn id="15" xr3:uid="{C2ED1C27-F0A3-4C1E-801C-8A5BDD0A1451}" name="Offers Received" dataDxfId="14"/>
    <tableColumn id="16" xr3:uid="{610B0AA3-966D-4FE8-AC83-1DCD8E639171}" name="Total Value" dataDxfId="12"/>
    <tableColumn id="21" xr3:uid="{03F874A8-4602-4CA6-9219-71E572592584}" name="Contract Awarded To" dataDxfId="13"/>
    <tableColumn id="25" xr3:uid="{AA76D9B8-30E1-474F-BBF8-6727344E4A44}" name="Regulated Procurement" dataDxfId="17"/>
  </tableColumns>
  <tableStyleInfo name="TableStyleLight12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2" xr:uid="{91DBB106-DFDF-4BFC-9A91-8E93B2E2FAB8}" name="Table2" displayName="Table2" ref="B4:K7" totalsRowShown="0" headerRowDxfId="0" dataDxfId="1">
  <autoFilter ref="B4:K7" xr:uid="{91DBB106-DFDF-4BFC-9A91-8E93B2E2FAB8}"/>
  <tableColumns count="10">
    <tableColumn id="1" xr3:uid="{76B65F16-4769-4051-8038-92EA6BA78365}" name="Document ID" dataDxfId="11"/>
    <tableColumn id="2" xr3:uid="{10EDE11F-DF42-40B5-A5CC-B9799F141554}" name="Published Date" dataDxfId="10"/>
    <tableColumn id="3" xr3:uid="{A8FB55AB-33CA-4977-B292-3D102FC954A0}" name="Notice type" dataDxfId="9"/>
    <tableColumn id="4" xr3:uid="{2EBA8B80-D918-49C1-9F48-58E87430E046}" name="Title" dataDxfId="8"/>
    <tableColumn id="5" xr3:uid="{CEE1B60C-CACC-41C5-9CA3-B6779ED411CB}" name="Contract Type" dataDxfId="7"/>
    <tableColumn id="6" xr3:uid="{EDC8DB8F-5496-4B0E-A777-A09BDAC793C4}" name="Name" dataDxfId="6"/>
    <tableColumn id="7" xr3:uid="{15CB9F0E-D073-4150-9A9F-9D4CFBAE2D42}" name="Offers Received" dataDxfId="5"/>
    <tableColumn id="8" xr3:uid="{051CEA78-DEA5-4BBD-A8BF-E9D7CC73E800}" name="Total Value" dataDxfId="4"/>
    <tableColumn id="9" xr3:uid="{43C00DF0-F03A-42A8-8056-1EB5392C13AE}" name="Contract Awarded To" dataDxfId="3"/>
    <tableColumn id="10" xr3:uid="{18A07DE1-311A-4E1A-8885-EC3EFA8E7FB6}" name="Regulated Procurement" dataDxfId="2"/>
  </tableColumns>
  <tableStyleInfo name="TableStyleLight11" showFirstColumn="0" showLastColumn="0" showRowStripes="1" showColumnStripes="0"/>
</table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table" Target="../tables/table1.xml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table" Target="../tables/table2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E525D1-C58F-412E-BA8B-E6AE6CE93EE8}">
  <sheetPr>
    <tabColor theme="0" tint="-0.499984740745262"/>
  </sheetPr>
  <dimension ref="A1:B12"/>
  <sheetViews>
    <sheetView showGridLines="0" workbookViewId="0">
      <selection activeCell="B34" sqref="B34"/>
    </sheetView>
  </sheetViews>
  <sheetFormatPr defaultRowHeight="15" x14ac:dyDescent="0.25"/>
  <cols>
    <col min="2" max="2" width="175" bestFit="1" customWidth="1"/>
  </cols>
  <sheetData>
    <row r="1" spans="1:2" ht="69" customHeight="1" x14ac:dyDescent="0.25">
      <c r="A1" s="16"/>
      <c r="B1" s="17" t="e" vm="1">
        <v>#VALUE!</v>
      </c>
    </row>
    <row r="2" spans="1:2" x14ac:dyDescent="0.25">
      <c r="A2" s="16"/>
      <c r="B2" s="16"/>
    </row>
    <row r="3" spans="1:2" ht="24" x14ac:dyDescent="0.25">
      <c r="A3" s="16"/>
      <c r="B3" s="18" t="s">
        <v>39</v>
      </c>
    </row>
    <row r="4" spans="1:2" x14ac:dyDescent="0.25">
      <c r="A4" s="16"/>
      <c r="B4" s="16"/>
    </row>
    <row r="5" spans="1:2" ht="18.75" x14ac:dyDescent="0.25">
      <c r="A5" s="16"/>
      <c r="B5" s="19" t="s">
        <v>40</v>
      </c>
    </row>
    <row r="6" spans="1:2" ht="18.75" x14ac:dyDescent="0.25">
      <c r="A6" s="16"/>
      <c r="B6" s="19"/>
    </row>
    <row r="7" spans="1:2" ht="18.75" x14ac:dyDescent="0.3">
      <c r="A7" s="16"/>
      <c r="B7" s="20" t="s">
        <v>41</v>
      </c>
    </row>
    <row r="8" spans="1:2" x14ac:dyDescent="0.25">
      <c r="A8" s="16"/>
      <c r="B8" s="16"/>
    </row>
    <row r="9" spans="1:2" ht="18.75" x14ac:dyDescent="0.3">
      <c r="A9" s="16"/>
      <c r="B9" s="20" t="s">
        <v>42</v>
      </c>
    </row>
    <row r="10" spans="1:2" x14ac:dyDescent="0.25">
      <c r="A10" s="16"/>
      <c r="B10" s="16"/>
    </row>
    <row r="11" spans="1:2" ht="18.75" x14ac:dyDescent="0.25">
      <c r="A11" s="16"/>
      <c r="B11" s="21" t="s">
        <v>43</v>
      </c>
    </row>
    <row r="12" spans="1:2" ht="18.75" x14ac:dyDescent="0.25">
      <c r="A12" s="16"/>
      <c r="B12" s="21" t="s">
        <v>44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EEF6F8B-9D99-4F8D-9EC8-8237B44C68B5}">
  <sheetPr>
    <tabColor theme="7"/>
  </sheetPr>
  <dimension ref="B1:K9"/>
  <sheetViews>
    <sheetView showGridLines="0" tabSelected="1" workbookViewId="0">
      <selection activeCell="J9" sqref="J9"/>
    </sheetView>
  </sheetViews>
  <sheetFormatPr defaultRowHeight="15" x14ac:dyDescent="0.25"/>
  <cols>
    <col min="1" max="1" width="9.140625" style="2"/>
    <col min="2" max="2" width="15.5703125" style="2" bestFit="1" customWidth="1"/>
    <col min="3" max="3" width="17.28515625" style="2" bestFit="1" customWidth="1"/>
    <col min="4" max="4" width="22.42578125" style="2" bestFit="1" customWidth="1"/>
    <col min="5" max="5" width="36.140625" style="2" bestFit="1" customWidth="1"/>
    <col min="6" max="6" width="16.140625" style="2" bestFit="1" customWidth="1"/>
    <col min="7" max="7" width="10" style="2" bestFit="1" customWidth="1"/>
    <col min="8" max="8" width="18" style="2" bestFit="1" customWidth="1"/>
    <col min="9" max="9" width="14.140625" style="2" bestFit="1" customWidth="1"/>
    <col min="10" max="10" width="29.140625" style="2" bestFit="1" customWidth="1"/>
    <col min="11" max="11" width="24" style="2" bestFit="1" customWidth="1"/>
    <col min="12" max="16384" width="9.140625" style="2"/>
  </cols>
  <sheetData>
    <row r="1" spans="2:11" ht="69.75" customHeight="1" x14ac:dyDescent="0.25">
      <c r="B1" s="7" t="e" vm="1">
        <v>#VALUE!</v>
      </c>
      <c r="C1" s="7"/>
      <c r="D1" s="7"/>
      <c r="E1" s="7"/>
      <c r="F1" s="7"/>
      <c r="G1" s="7"/>
      <c r="H1" s="7"/>
      <c r="I1" s="7"/>
      <c r="J1" s="7"/>
      <c r="K1" s="7"/>
    </row>
    <row r="2" spans="2:11" ht="24" x14ac:dyDescent="0.25">
      <c r="B2" s="8" t="s">
        <v>38</v>
      </c>
      <c r="C2" s="8"/>
      <c r="D2" s="8"/>
      <c r="E2" s="8"/>
      <c r="F2" s="8"/>
      <c r="G2" s="8"/>
      <c r="H2" s="8"/>
      <c r="I2" s="8"/>
      <c r="J2" s="8"/>
      <c r="K2" s="8"/>
    </row>
    <row r="4" spans="2:11" x14ac:dyDescent="0.25">
      <c r="B4" s="1" t="s">
        <v>0</v>
      </c>
      <c r="C4" s="1" t="s">
        <v>1</v>
      </c>
      <c r="D4" s="1" t="s">
        <v>2</v>
      </c>
      <c r="E4" s="1" t="s">
        <v>3</v>
      </c>
      <c r="F4" s="1" t="s">
        <v>4</v>
      </c>
      <c r="G4" s="1" t="s">
        <v>5</v>
      </c>
      <c r="H4" s="1" t="s">
        <v>6</v>
      </c>
      <c r="I4" s="1" t="s">
        <v>7</v>
      </c>
      <c r="J4" s="1" t="s">
        <v>8</v>
      </c>
      <c r="K4" s="1" t="s">
        <v>9</v>
      </c>
    </row>
    <row r="5" spans="2:11" ht="30" x14ac:dyDescent="0.25">
      <c r="B5" s="3">
        <v>831515</v>
      </c>
      <c r="C5" s="4">
        <v>46150.694467592592</v>
      </c>
      <c r="D5" s="3" t="s">
        <v>10</v>
      </c>
      <c r="E5" s="5" t="s">
        <v>11</v>
      </c>
      <c r="F5" s="3" t="s">
        <v>30</v>
      </c>
      <c r="G5" s="3" t="s">
        <v>12</v>
      </c>
      <c r="H5" s="3" t="s">
        <v>13</v>
      </c>
      <c r="I5" s="6">
        <v>67011</v>
      </c>
      <c r="J5" s="3" t="s">
        <v>14</v>
      </c>
      <c r="K5" s="3" t="s">
        <v>15</v>
      </c>
    </row>
    <row r="6" spans="2:11" ht="45" x14ac:dyDescent="0.25">
      <c r="B6" s="3">
        <v>831508</v>
      </c>
      <c r="C6" s="4">
        <v>46150.674444444441</v>
      </c>
      <c r="D6" s="3" t="s">
        <v>10</v>
      </c>
      <c r="E6" s="5" t="s">
        <v>16</v>
      </c>
      <c r="F6" s="3" t="s">
        <v>30</v>
      </c>
      <c r="G6" s="3" t="s">
        <v>17</v>
      </c>
      <c r="H6" s="3" t="s">
        <v>18</v>
      </c>
      <c r="I6" s="6">
        <v>104315.13</v>
      </c>
      <c r="J6" s="3" t="s">
        <v>19</v>
      </c>
      <c r="K6" s="3" t="s">
        <v>15</v>
      </c>
    </row>
    <row r="7" spans="2:11" ht="45" x14ac:dyDescent="0.25">
      <c r="B7" s="3">
        <v>831501</v>
      </c>
      <c r="C7" s="4">
        <v>46150.661215277774</v>
      </c>
      <c r="D7" s="3" t="s">
        <v>10</v>
      </c>
      <c r="E7" s="5" t="s">
        <v>20</v>
      </c>
      <c r="F7" s="3" t="s">
        <v>30</v>
      </c>
      <c r="G7" s="3" t="s">
        <v>17</v>
      </c>
      <c r="H7" s="3" t="s">
        <v>13</v>
      </c>
      <c r="I7" s="6">
        <v>201193.11</v>
      </c>
      <c r="J7" s="3" t="s">
        <v>21</v>
      </c>
      <c r="K7" s="3" t="s">
        <v>15</v>
      </c>
    </row>
    <row r="8" spans="2:11" ht="60" x14ac:dyDescent="0.25">
      <c r="B8" s="3">
        <v>831157</v>
      </c>
      <c r="C8" s="4">
        <v>46148.318981481483</v>
      </c>
      <c r="D8" s="3" t="s">
        <v>10</v>
      </c>
      <c r="E8" s="5" t="s">
        <v>22</v>
      </c>
      <c r="F8" s="3" t="s">
        <v>30</v>
      </c>
      <c r="G8" s="3" t="s">
        <v>17</v>
      </c>
      <c r="H8" s="3" t="s">
        <v>23</v>
      </c>
      <c r="I8" s="6">
        <v>42403.58</v>
      </c>
      <c r="J8" s="3" t="s">
        <v>24</v>
      </c>
      <c r="K8" s="3" t="s">
        <v>15</v>
      </c>
    </row>
    <row r="9" spans="2:11" ht="30" x14ac:dyDescent="0.25">
      <c r="B9" s="3">
        <v>830497</v>
      </c>
      <c r="C9" s="4">
        <v>46140.389039351852</v>
      </c>
      <c r="D9" s="3" t="s">
        <v>25</v>
      </c>
      <c r="E9" s="5" t="s">
        <v>26</v>
      </c>
      <c r="F9" s="3" t="s">
        <v>31</v>
      </c>
      <c r="G9" s="3" t="s">
        <v>27</v>
      </c>
      <c r="H9" s="3" t="s">
        <v>18</v>
      </c>
      <c r="I9" s="6">
        <v>397488</v>
      </c>
      <c r="J9" s="3" t="s">
        <v>28</v>
      </c>
      <c r="K9" s="3" t="s">
        <v>29</v>
      </c>
    </row>
  </sheetData>
  <mergeCells count="2">
    <mergeCell ref="B2:K2"/>
    <mergeCell ref="B1:K1"/>
  </mergeCells>
  <pageMargins left="0.75" right="0.75" top="1" bottom="1" header="0.5" footer="0.5"/>
  <tableParts count="1">
    <tablePart r:id="rId1"/>
  </tableParts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9C755CB-792A-4D99-AB6A-E6CE368B2D7E}">
  <sheetPr>
    <tabColor theme="6"/>
  </sheetPr>
  <dimension ref="B1:K7"/>
  <sheetViews>
    <sheetView showGridLines="0" workbookViewId="0">
      <selection activeCell="F23" sqref="F23"/>
    </sheetView>
  </sheetViews>
  <sheetFormatPr defaultRowHeight="15" x14ac:dyDescent="0.25"/>
  <cols>
    <col min="2" max="2" width="15.5703125" bestFit="1" customWidth="1"/>
    <col min="3" max="3" width="17.28515625" bestFit="1" customWidth="1"/>
    <col min="4" max="4" width="14.28515625" bestFit="1" customWidth="1"/>
    <col min="5" max="5" width="34.85546875" bestFit="1" customWidth="1"/>
    <col min="6" max="6" width="16.140625" bestFit="1" customWidth="1"/>
    <col min="7" max="7" width="10" bestFit="1" customWidth="1"/>
    <col min="8" max="8" width="18" bestFit="1" customWidth="1"/>
    <col min="9" max="9" width="14.140625" bestFit="1" customWidth="1"/>
    <col min="10" max="10" width="21.42578125" bestFit="1" customWidth="1"/>
    <col min="11" max="11" width="24" bestFit="1" customWidth="1"/>
  </cols>
  <sheetData>
    <row r="1" spans="2:11" ht="69" customHeight="1" x14ac:dyDescent="0.25">
      <c r="B1" s="14" t="e" vm="1">
        <v>#VALUE!</v>
      </c>
      <c r="C1" s="14"/>
      <c r="D1" s="14"/>
      <c r="E1" s="14"/>
      <c r="F1" s="14"/>
      <c r="G1" s="14"/>
      <c r="H1" s="14"/>
      <c r="I1" s="14"/>
      <c r="J1" s="14"/>
      <c r="K1" s="14"/>
    </row>
    <row r="2" spans="2:11" ht="24" x14ac:dyDescent="0.4">
      <c r="B2" s="15" t="s">
        <v>37</v>
      </c>
      <c r="C2" s="15"/>
      <c r="D2" s="15"/>
      <c r="E2" s="15"/>
      <c r="F2" s="15"/>
      <c r="G2" s="15"/>
      <c r="H2" s="15"/>
      <c r="I2" s="15"/>
      <c r="J2" s="15"/>
      <c r="K2" s="15"/>
    </row>
    <row r="4" spans="2:11" x14ac:dyDescent="0.25">
      <c r="B4" s="13" t="s">
        <v>0</v>
      </c>
      <c r="C4" s="13" t="s">
        <v>1</v>
      </c>
      <c r="D4" s="13" t="s">
        <v>2</v>
      </c>
      <c r="E4" s="13" t="s">
        <v>3</v>
      </c>
      <c r="F4" s="13" t="s">
        <v>4</v>
      </c>
      <c r="G4" s="13" t="s">
        <v>5</v>
      </c>
      <c r="H4" s="13" t="s">
        <v>6</v>
      </c>
      <c r="I4" s="13" t="s">
        <v>7</v>
      </c>
      <c r="J4" s="13" t="s">
        <v>8</v>
      </c>
      <c r="K4" s="13" t="s">
        <v>9</v>
      </c>
    </row>
    <row r="5" spans="2:11" ht="60" x14ac:dyDescent="0.25">
      <c r="B5" s="9">
        <v>830300</v>
      </c>
      <c r="C5" s="10">
        <v>46136.451388888891</v>
      </c>
      <c r="D5" s="9" t="s">
        <v>10</v>
      </c>
      <c r="E5" s="11" t="s">
        <v>32</v>
      </c>
      <c r="F5" s="9" t="s">
        <v>30</v>
      </c>
      <c r="G5" s="9" t="s">
        <v>17</v>
      </c>
      <c r="H5" s="9" t="s">
        <v>23</v>
      </c>
      <c r="I5" s="12">
        <v>104717.46</v>
      </c>
      <c r="J5" s="9" t="s">
        <v>21</v>
      </c>
      <c r="K5" s="9" t="s">
        <v>15</v>
      </c>
    </row>
    <row r="6" spans="2:11" ht="30" x14ac:dyDescent="0.25">
      <c r="B6" s="9">
        <v>830293</v>
      </c>
      <c r="C6" s="10">
        <v>46136.420138888891</v>
      </c>
      <c r="D6" s="9" t="s">
        <v>25</v>
      </c>
      <c r="E6" s="11" t="s">
        <v>33</v>
      </c>
      <c r="F6" s="9" t="s">
        <v>31</v>
      </c>
      <c r="G6" s="9" t="s">
        <v>27</v>
      </c>
      <c r="H6" s="9" t="s">
        <v>18</v>
      </c>
      <c r="I6" s="12">
        <v>259103</v>
      </c>
      <c r="J6" s="9" t="s">
        <v>28</v>
      </c>
      <c r="K6" s="9" t="s">
        <v>29</v>
      </c>
    </row>
    <row r="7" spans="2:11" ht="60" x14ac:dyDescent="0.25">
      <c r="B7" s="9">
        <v>828248</v>
      </c>
      <c r="C7" s="10">
        <v>46113.456944444442</v>
      </c>
      <c r="D7" s="9" t="s">
        <v>34</v>
      </c>
      <c r="E7" s="11" t="s">
        <v>35</v>
      </c>
      <c r="F7" s="9" t="s">
        <v>31</v>
      </c>
      <c r="G7" s="9" t="s">
        <v>17</v>
      </c>
      <c r="H7" s="9" t="s">
        <v>18</v>
      </c>
      <c r="I7" s="12">
        <v>225000</v>
      </c>
      <c r="J7" s="9" t="s">
        <v>36</v>
      </c>
      <c r="K7" s="9" t="s">
        <v>29</v>
      </c>
    </row>
  </sheetData>
  <mergeCells count="2">
    <mergeCell ref="B2:K2"/>
    <mergeCell ref="B1:K1"/>
  </mergeCells>
  <pageMargins left="0.7" right="0.7" top="0.75" bottom="0.75" header="0.3" footer="0.3"/>
  <tableParts count="1">
    <tablePart r:id="rId1"/>
  </tableParts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0E6B11DE4F1949A736B95C80FC48DF" ma:contentTypeVersion="6" ma:contentTypeDescription="Create a new document." ma:contentTypeScope="" ma:versionID="0f4c64462663e01c978bff3f7cb3841f">
  <xsd:schema xmlns:xsd="http://www.w3.org/2001/XMLSchema" xmlns:xs="http://www.w3.org/2001/XMLSchema" xmlns:p="http://schemas.microsoft.com/office/2006/metadata/properties" xmlns:ns2="7e4cca60-aad4-4f18-b98b-bc31f8d09f11" xmlns:ns3="0eba7dcf-7b82-4272-b022-3e59190063f4" targetNamespace="http://schemas.microsoft.com/office/2006/metadata/properties" ma:root="true" ma:fieldsID="4634f8d88d820d16983ad639fb4ced0b" ns2:_="" ns3:_="">
    <xsd:import namespace="7e4cca60-aad4-4f18-b98b-bc31f8d09f11"/>
    <xsd:import namespace="0eba7dcf-7b82-4272-b022-3e59190063f4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Financial_x0020_Year" minOccurs="0"/>
                <xsd:element ref="ns3:Mont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e4cca60-aad4-4f18-b98b-bc31f8d09f11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a7dcf-7b82-4272-b022-3e59190063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Financial_x0020_Year" ma:index="15" nillable="true" ma:displayName="Financial Year" ma:format="Dropdown" ma:internalName="Financial_x0020_Year">
      <xsd:simpleType>
        <xsd:restriction base="dms:Choice">
          <xsd:enumeration value="2024-25"/>
          <xsd:enumeration value="2025-26"/>
          <xsd:enumeration value="2026-27"/>
        </xsd:restriction>
      </xsd:simpleType>
    </xsd:element>
    <xsd:element name="Month" ma:index="16" nillable="true" ma:displayName="Month" ma:format="Dropdown" ma:internalName="Month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January"/>
                    <xsd:enumeration value="February"/>
                    <xsd:enumeration value="March"/>
                    <xsd:enumeration value="April"/>
                    <xsd:enumeration value="May"/>
                    <xsd:enumeration value="June"/>
                    <xsd:enumeration value="July"/>
                    <xsd:enumeration value="August"/>
                    <xsd:enumeration value="September"/>
                    <xsd:enumeration value="October"/>
                    <xsd:enumeration value="November"/>
                    <xsd:enumeration value="December"/>
                  </xsd:restriction>
                </xsd:simple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nancial_x0020_Year xmlns="0eba7dcf-7b82-4272-b022-3e59190063f4" xsi:nil="true"/>
    <Month xmlns="0eba7dcf-7b82-4272-b022-3e59190063f4"/>
  </documentManagement>
</p:properties>
</file>

<file path=customXml/itemProps1.xml><?xml version="1.0" encoding="utf-8"?>
<ds:datastoreItem xmlns:ds="http://schemas.openxmlformats.org/officeDocument/2006/customXml" ds:itemID="{89D87CE0-2A2B-45DC-8679-AEA75CFC92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e4cca60-aad4-4f18-b98b-bc31f8d09f11"/>
    <ds:schemaRef ds:uri="0eba7dcf-7b82-4272-b022-3e59190063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D951141-BD42-4B31-954D-61EA8EC44682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6E790461-7271-48B5-B7FA-8400AA0B540D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90FC2EB-D7E0-4FD2-B108-77EA0A5FB8C4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0eba7dcf-7b82-4272-b022-3e59190063f4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7e4cca60-aad4-4f18-b98b-bc31f8d09f1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3</vt:i4>
      </vt:variant>
    </vt:vector>
  </HeadingPairs>
  <TitlesOfParts>
    <vt:vector size="3" baseType="lpstr">
      <vt:lpstr>Information</vt:lpstr>
      <vt:lpstr>New Awards</vt:lpstr>
      <vt:lpstr>Past Awards</vt:lpstr>
    </vt:vector>
  </TitlesOfParts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PCS Contract Award Notices 27.4.26 - 10.5.26</dc:title>
  <dc:creator>Dundee City Council</dc:creator>
  <cp:lastModifiedBy>Dean Brown</cp:lastModifiedBy>
  <dcterms:created xsi:type="dcterms:W3CDTF">2026-05-15T08:43:25Z</dcterms:created>
  <dcterms:modified xsi:type="dcterms:W3CDTF">2026-05-15T08:43:25Z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0x010100140E6B11DE4F1949A736B95C80FC48DF</vt:lpwstr>
  </property>
</Properties>
</file>