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richData/richValueRel.xml" ContentType="application/vnd.ms-excel.richvaluerel+xml"/>
  <Override PartName="/xl/richData/rdrichvalue.xml" ContentType="application/vnd.ms-excel.rdrichvalue+xml"/>
  <Override PartName="/xl/richData/rdrichvaluestructure.xml" ContentType="application/vnd.ms-excel.rdrichvaluestructure+xml"/>
  <Override PartName="/xl/richData/rdRichValueTypes.xml" ContentType="application/vnd.ms-excel.rdrichvaluetypes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dundeecitygovuk.sharepoint.com/sites/SP-ProcurementPortal/Contract Notices and Awards/Contract Notices/"/>
    </mc:Choice>
  </mc:AlternateContent>
  <xr:revisionPtr revIDLastSave="0" documentId="8_{20A4D3D7-44AD-4C1E-9B06-DE13495820A5}" xr6:coauthVersionLast="47" xr6:coauthVersionMax="47" xr10:uidLastSave="{00000000-0000-0000-0000-000000000000}"/>
  <bookViews>
    <workbookView xWindow="-28920" yWindow="-120" windowWidth="29040" windowHeight="17520" activeTab="2" xr2:uid="{001D1932-F491-4589-B745-A47B738E414C}"/>
  </bookViews>
  <sheets>
    <sheet name="Information" sheetId="3" r:id="rId1"/>
    <sheet name="New Notices" sheetId="1" r:id="rId2"/>
    <sheet name="Past Notices" sheetId="2" r:id="rId3"/>
  </sheets>
  <calcPr calcId="0"/>
</workbook>
</file>

<file path=xl/metadata.xml><?xml version="1.0" encoding="utf-8"?>
<metadata xmlns="http://schemas.openxmlformats.org/spreadsheetml/2006/main" xmlns:xlrd="http://schemas.microsoft.com/office/spreadsheetml/2017/richdata">
  <metadataTypes count="1">
    <metadataType name="XLRICHVALUE" minSupportedVersion="120000" copy="1" pasteAll="1" pasteValues="1" merge="1" splitFirst="1" rowColShift="1" clearFormats="1" clearComments="1" assign="1" coerce="1"/>
  </metadataTypes>
  <futureMetadata name="XLRICHVALUE" count="1">
    <bk>
      <extLst>
        <ext uri="{3e2802c4-a4d2-4d8b-9148-e3be6c30e623}">
          <xlrd:rvb i="0"/>
        </ext>
      </extLst>
    </bk>
  </futureMetadata>
  <valueMetadata count="1">
    <bk>
      <rc t="1" v="0"/>
    </bk>
  </valueMetadata>
</metadata>
</file>

<file path=xl/sharedStrings.xml><?xml version="1.0" encoding="utf-8"?>
<sst xmlns="http://schemas.openxmlformats.org/spreadsheetml/2006/main" count="156" uniqueCount="50">
  <si>
    <t>Document ID</t>
  </si>
  <si>
    <t>Published Date</t>
  </si>
  <si>
    <t>Notice Type</t>
  </si>
  <si>
    <t>Nature</t>
  </si>
  <si>
    <t>Title</t>
  </si>
  <si>
    <t>Published By</t>
  </si>
  <si>
    <t>Estimated Value</t>
  </si>
  <si>
    <t>Quantity or Scope</t>
  </si>
  <si>
    <t>Divided Into Lots?</t>
  </si>
  <si>
    <t>Reason For No Lots</t>
  </si>
  <si>
    <t>QuickQuote</t>
  </si>
  <si>
    <t>HOME TO SCHOOL TRANSPORTFRAMEWORK REF: DCC/CD/219/23/21</t>
  </si>
  <si>
    <t>Nadine Law</t>
  </si>
  <si>
    <t>-</t>
  </si>
  <si>
    <t>INVITATION TO QUOTE FOR THE PROVISION OF ST NINIANS PRIMARY SCHOOL TOILET UPGRADE</t>
  </si>
  <si>
    <t>Claire Petrie</t>
  </si>
  <si>
    <t>Site Notice</t>
  </si>
  <si>
    <t>RE-TENDER FOR COMMUNITY RE-USE HUB</t>
  </si>
  <si>
    <t>Wendy Hall</t>
  </si>
  <si>
    <t>NO</t>
  </si>
  <si>
    <t>There is no requirement for lots.</t>
  </si>
  <si>
    <t>Mini Competition via DCC Mechanical Services Framework for DCA Gas Boiler Replacement</t>
  </si>
  <si>
    <t>Tender for Community Re-Use Hub</t>
  </si>
  <si>
    <t>There is no requirement for Lots</t>
  </si>
  <si>
    <t>HOME TO SCHOOL TRANSPORTFRAMEWORK REF: DCC/CD/219/23/20</t>
  </si>
  <si>
    <t>5 Ashmore Street rear garden works</t>
  </si>
  <si>
    <t>Gary Brady</t>
  </si>
  <si>
    <t>Invitation to Quote for The Provision of Dundee City Council Farmers' Market</t>
  </si>
  <si>
    <t>Chris Murphy</t>
  </si>
  <si>
    <t>Replacement Nurse Call System - Wellgate Day Centre and Oakland Centre via PfH Framework ref 2023/S 000-009231</t>
  </si>
  <si>
    <t>Services Contract</t>
  </si>
  <si>
    <t>Works Contract</t>
  </si>
  <si>
    <t>Contract Notices - 27th April to 10th May 2026</t>
  </si>
  <si>
    <t>Supply Contract</t>
  </si>
  <si>
    <t>MC UNDER SPA WD2 FWK - SUPPLY ONLY OF PVC-U WINDOWS AND DOORS- LAWTON SHELTERED DEV - DCC/CS/10/26 - 52981</t>
  </si>
  <si>
    <t>Alix Finlayson</t>
  </si>
  <si>
    <t>C12/002 BENVIE CULVERT IMPROVEMENT WORKS</t>
  </si>
  <si>
    <t>FINLATHEN FOOTBRIDGE IMPROVEMENT WORKS</t>
  </si>
  <si>
    <t>PROVISION OF VARIOUS VERY SHELTERED HOUSING FIRE ALARM RISK ASSESSMENT</t>
  </si>
  <si>
    <t>Mini Competition via DCC Mechanical Services Framework For Dundee International Sports Centre Heating Boiler &amp; Controls Replacement</t>
  </si>
  <si>
    <t>OJEU Contract Notice</t>
  </si>
  <si>
    <t>Water Hygiene Monitoring Programme Lot 1 &amp; 2</t>
  </si>
  <si>
    <t>YES</t>
  </si>
  <si>
    <t>Contract Notices - 1st to 26th April 2026</t>
  </si>
  <si>
    <t>Document Information</t>
  </si>
  <si>
    <t>This document entails all contract notices published by Dundee City Council on Public Contracts Scotland (PCS) between the specified timeframes.</t>
  </si>
  <si>
    <t>To view all notice details published, please visit www.publiccontractsscotland.gov.uk</t>
  </si>
  <si>
    <t>If you have any questions on the contents of this document, please contact:</t>
  </si>
  <si>
    <t>DCC Staff - procurement.admin@dundeecity.gov.uk</t>
  </si>
  <si>
    <t>General Public - eprocurement@dundeecity.gov.uk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7" x14ac:knownFonts="1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8"/>
      <color theme="3"/>
      <name val="Aptos Display"/>
      <family val="2"/>
      <scheme val="major"/>
    </font>
    <font>
      <b/>
      <sz val="15"/>
      <color theme="3"/>
      <name val="Aptos Narrow"/>
      <family val="2"/>
      <scheme val="minor"/>
    </font>
    <font>
      <b/>
      <sz val="13"/>
      <color theme="3"/>
      <name val="Aptos Narrow"/>
      <family val="2"/>
      <scheme val="minor"/>
    </font>
    <font>
      <b/>
      <sz val="11"/>
      <color theme="3"/>
      <name val="Aptos Narrow"/>
      <family val="2"/>
      <scheme val="minor"/>
    </font>
    <font>
      <sz val="11"/>
      <color rgb="FF006100"/>
      <name val="Aptos Narrow"/>
      <family val="2"/>
      <scheme val="minor"/>
    </font>
    <font>
      <sz val="11"/>
      <color rgb="FF9C0006"/>
      <name val="Aptos Narrow"/>
      <family val="2"/>
      <scheme val="minor"/>
    </font>
    <font>
      <sz val="11"/>
      <color rgb="FF9C5700"/>
      <name val="Aptos Narrow"/>
      <family val="2"/>
      <scheme val="minor"/>
    </font>
    <font>
      <sz val="11"/>
      <color rgb="FF3F3F76"/>
      <name val="Aptos Narrow"/>
      <family val="2"/>
      <scheme val="minor"/>
    </font>
    <font>
      <b/>
      <sz val="11"/>
      <color rgb="FF3F3F3F"/>
      <name val="Aptos Narrow"/>
      <family val="2"/>
      <scheme val="minor"/>
    </font>
    <font>
      <b/>
      <sz val="11"/>
      <color rgb="FFFA7D00"/>
      <name val="Aptos Narrow"/>
      <family val="2"/>
      <scheme val="minor"/>
    </font>
    <font>
      <sz val="11"/>
      <color rgb="FFFA7D00"/>
      <name val="Aptos Narrow"/>
      <family val="2"/>
      <scheme val="minor"/>
    </font>
    <font>
      <b/>
      <sz val="11"/>
      <color theme="0"/>
      <name val="Aptos Narrow"/>
      <family val="2"/>
      <scheme val="minor"/>
    </font>
    <font>
      <sz val="11"/>
      <color rgb="FFFF0000"/>
      <name val="Aptos Narrow"/>
      <family val="2"/>
      <scheme val="minor"/>
    </font>
    <font>
      <i/>
      <sz val="11"/>
      <color rgb="FF7F7F7F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sz val="11"/>
      <color theme="0"/>
      <name val="Aptos Narrow"/>
      <family val="2"/>
      <scheme val="minor"/>
    </font>
    <font>
      <sz val="10"/>
      <color theme="1"/>
      <name val="Aptos Narrow"/>
      <family val="2"/>
      <scheme val="minor"/>
    </font>
    <font>
      <b/>
      <sz val="10"/>
      <color theme="1"/>
      <name val="Aptos Narrow"/>
      <family val="2"/>
      <scheme val="minor"/>
    </font>
    <font>
      <b/>
      <sz val="18"/>
      <color theme="1"/>
      <name val="Aptos Narrow"/>
      <family val="2"/>
      <scheme val="minor"/>
    </font>
    <font>
      <b/>
      <sz val="10"/>
      <color rgb="FFFFFFFF"/>
      <name val="Aptos Narrow"/>
      <family val="2"/>
      <scheme val="minor"/>
    </font>
    <font>
      <sz val="10"/>
      <color rgb="FF000000"/>
      <name val="Aptos Narrow"/>
      <family val="2"/>
      <scheme val="minor"/>
    </font>
    <font>
      <sz val="11"/>
      <color rgb="FF000000"/>
      <name val="Aptos Narrow"/>
      <family val="2"/>
      <scheme val="minor"/>
    </font>
    <font>
      <b/>
      <sz val="18"/>
      <color rgb="FF000000"/>
      <name val="Aptos Narrow"/>
      <family val="2"/>
      <scheme val="minor"/>
    </font>
    <font>
      <sz val="14"/>
      <color rgb="FF000000"/>
      <name val="Aptos Narrow"/>
      <family val="2"/>
      <scheme val="minor"/>
    </font>
    <font>
      <b/>
      <sz val="14"/>
      <color rgb="FF000000"/>
      <name val="Aptos Narrow"/>
      <family val="2"/>
      <scheme val="minor"/>
    </font>
  </fonts>
  <fills count="34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6"/>
        <bgColor rgb="FF0F9ED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2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</cellStyleXfs>
  <cellXfs count="20">
    <xf numFmtId="0" fontId="0" fillId="0" borderId="0" xfId="0"/>
    <xf numFmtId="0" fontId="19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/>
    </xf>
    <xf numFmtId="0" fontId="18" fillId="0" borderId="0" xfId="0" applyFont="1" applyAlignment="1">
      <alignment horizontal="center" vertical="center" wrapText="1"/>
    </xf>
    <xf numFmtId="22" fontId="18" fillId="0" borderId="0" xfId="0" applyNumberFormat="1" applyFont="1" applyAlignment="1">
      <alignment horizontal="center" vertical="center" wrapText="1"/>
    </xf>
    <xf numFmtId="0" fontId="0" fillId="0" borderId="0" xfId="0" applyFill="1" applyAlignment="1">
      <alignment horizontal="center" vertical="center" wrapText="1"/>
    </xf>
    <xf numFmtId="0" fontId="0" fillId="0" borderId="0" xfId="0" applyAlignment="1">
      <alignment horizontal="center" vertical="center"/>
    </xf>
    <xf numFmtId="0" fontId="20" fillId="0" borderId="0" xfId="0" applyFont="1" applyAlignment="1">
      <alignment horizontal="center" vertical="center"/>
    </xf>
    <xf numFmtId="0" fontId="22" fillId="0" borderId="0" xfId="0" applyFont="1" applyAlignment="1">
      <alignment horizontal="center" vertical="center" wrapText="1"/>
    </xf>
    <xf numFmtId="22" fontId="22" fillId="0" borderId="0" xfId="0" applyNumberFormat="1" applyFont="1" applyAlignment="1">
      <alignment horizontal="center" vertical="center" wrapText="1"/>
    </xf>
    <xf numFmtId="0" fontId="23" fillId="0" borderId="0" xfId="0" applyFont="1" applyAlignment="1">
      <alignment horizontal="center" vertical="center" wrapText="1"/>
    </xf>
    <xf numFmtId="0" fontId="21" fillId="33" borderId="0" xfId="0" applyFont="1" applyFill="1" applyAlignment="1">
      <alignment horizontal="center" vertical="center" wrapText="1"/>
    </xf>
    <xf numFmtId="0" fontId="0" fillId="0" borderId="0" xfId="0" applyAlignment="1">
      <alignment horizontal="center"/>
    </xf>
    <xf numFmtId="0" fontId="20" fillId="0" borderId="0" xfId="0" applyFont="1" applyAlignment="1">
      <alignment horizontal="center"/>
    </xf>
    <xf numFmtId="0" fontId="23" fillId="0" borderId="0" xfId="0" applyFont="1"/>
    <xf numFmtId="0" fontId="23" fillId="0" borderId="0" xfId="0" applyFont="1" applyAlignment="1">
      <alignment horizontal="center" vertical="center"/>
    </xf>
    <xf numFmtId="0" fontId="24" fillId="0" borderId="0" xfId="0" applyFont="1" applyAlignment="1">
      <alignment horizontal="center" vertical="center"/>
    </xf>
    <xf numFmtId="0" fontId="25" fillId="0" borderId="0" xfId="0" applyFont="1" applyAlignment="1">
      <alignment vertical="center"/>
    </xf>
    <xf numFmtId="0" fontId="25" fillId="0" borderId="0" xfId="0" applyFont="1" applyAlignment="1">
      <alignment horizontal="center"/>
    </xf>
    <xf numFmtId="0" fontId="26" fillId="0" borderId="0" xfId="0" applyFont="1" applyAlignment="1">
      <alignment horizontal="center" vertical="center"/>
    </xf>
  </cellXfs>
  <cellStyles count="42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24"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ptos Narrow"/>
        <family val="2"/>
        <scheme val="minor"/>
      </font>
      <fill>
        <patternFill patternType="solid">
          <fgColor rgb="FF0F9ED5"/>
          <bgColor theme="6"/>
        </patternFill>
      </fill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numFmt numFmtId="27" formatCode="dd/mm/yyyy\ hh:mm"/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numFmt numFmtId="27" formatCode="dd/mm/yyyy\ hh:mm"/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microsoft.com/office/2022/10/relationships/richValueRel" Target="richData/richValueRel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sheetMetadata" Target="metadata.xml"/><Relationship Id="rId12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microsoft.com/office/2017/06/relationships/rdRichValueTypes" Target="richData/rdRichValueTypes.xml"/><Relationship Id="rId5" Type="http://schemas.openxmlformats.org/officeDocument/2006/relationships/styles" Target="styles.xml"/><Relationship Id="rId15" Type="http://schemas.openxmlformats.org/officeDocument/2006/relationships/customXml" Target="../customXml/item4.xml"/><Relationship Id="rId10" Type="http://schemas.microsoft.com/office/2017/06/relationships/rdRichValueStructure" Target="richData/rdrichvaluestructure.xml"/><Relationship Id="rId4" Type="http://schemas.openxmlformats.org/officeDocument/2006/relationships/theme" Target="theme/theme1.xml"/><Relationship Id="rId9" Type="http://schemas.microsoft.com/office/2017/06/relationships/rdRichValue" Target="richData/rdrichvalue.xml"/><Relationship Id="rId14" Type="http://schemas.openxmlformats.org/officeDocument/2006/relationships/customXml" Target="../customXml/item3.xml"/></Relationships>
</file>

<file path=xl/richData/_rels/richValueRel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richData/rdRichValueTypes.xml><?xml version="1.0" encoding="utf-8"?>
<rvTypesInfo xmlns="http://schemas.microsoft.com/office/spreadsheetml/2017/richdata2" xmlns:mc="http://schemas.openxmlformats.org/markup-compatibility/2006" xmlns:x="http://schemas.openxmlformats.org/spreadsheetml/2006/main" mc:Ignorable="x">
  <global>
    <keyFlags>
      <key name="_Self">
        <flag name="ExcludeFromFile" value="1"/>
        <flag name="ExcludeFromCalcComparison" value="1"/>
      </key>
      <key name="_DisplayString">
        <flag name="ExcludeFromCalcComparison" value="1"/>
      </key>
      <key name="_Flags">
        <flag name="ExcludeFromCalcComparison" value="1"/>
      </key>
      <key name="_Format">
        <flag name="ExcludeFromCalcComparison" value="1"/>
      </key>
      <key name="_SubLabel">
        <flag name="ExcludeFromCalcComparison" value="1"/>
      </key>
      <key name="_Attribution">
        <flag name="ExcludeFromCalcComparison" value="1"/>
      </key>
      <key name="_Icon">
        <flag name="ExcludeFromCalcComparison" value="1"/>
      </key>
      <key name="_Display">
        <flag name="ExcludeFromCalcComparison" value="1"/>
      </key>
      <key name="_CanonicalPropertyNames">
        <flag name="ExcludeFromCalcComparison" value="1"/>
      </key>
      <key name="_ClassificationId">
        <flag name="ExcludeFromCalcComparison" value="1"/>
      </key>
    </keyFlags>
  </global>
</rvTypesInfo>
</file>

<file path=xl/richData/rdrichvalue.xml><?xml version="1.0" encoding="utf-8"?>
<rvData xmlns="http://schemas.microsoft.com/office/spreadsheetml/2017/richdata" count="1">
  <rv s="0">
    <v>0</v>
    <v>5</v>
  </rv>
</rvData>
</file>

<file path=xl/richData/rdrichvaluestructure.xml><?xml version="1.0" encoding="utf-8"?>
<rvStructures xmlns="http://schemas.microsoft.com/office/spreadsheetml/2017/richdata" count="1">
  <s t="_localImage">
    <k n="_rvRel:LocalImageIdentifier" t="i"/>
    <k n="CalcOrigin" t="i"/>
  </s>
</rvStructures>
</file>

<file path=xl/richData/richValueRel.xml><?xml version="1.0" encoding="utf-8"?>
<richValueRels xmlns="http://schemas.microsoft.com/office/spreadsheetml/2022/richvaluerel" xmlns:r="http://schemas.openxmlformats.org/officeDocument/2006/relationships">
  <rel r:id="rId1"/>
</richValueRel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3B493558-9B34-45F2-9E8D-2EC4B08D7C58}" name="Table1" displayName="Table1" ref="B4:K13" totalsRowShown="0" headerRowDxfId="13" dataDxfId="12">
  <autoFilter ref="B4:K13" xr:uid="{3B493558-9B34-45F2-9E8D-2EC4B08D7C58}"/>
  <tableColumns count="10">
    <tableColumn id="1" xr3:uid="{53AA3DE1-CFFC-4163-B035-0DB5502EEA5B}" name="Document ID" dataDxfId="23"/>
    <tableColumn id="2" xr3:uid="{F47566B2-A82D-4EB2-9DCC-5928E6DD16A0}" name="Published Date" dataDxfId="22"/>
    <tableColumn id="3" xr3:uid="{B3E807BD-5F89-4F3E-9C52-4F7268A9C45E}" name="Notice Type" dataDxfId="21"/>
    <tableColumn id="4" xr3:uid="{38E7A2F3-7FDD-4303-B415-B25098E060AB}" name="Nature" dataDxfId="20"/>
    <tableColumn id="5" xr3:uid="{D1D3CFA8-C73E-48A2-A7E3-DA7E733E2ACA}" name="Title" dataDxfId="19" dataCellStyle="Hyperlink"/>
    <tableColumn id="6" xr3:uid="{5023E51D-F7FB-42FB-BB47-476EFEB5CF5C}" name="Published By" dataDxfId="18"/>
    <tableColumn id="7" xr3:uid="{1EDAC092-8335-4305-95B5-DA6220382249}" name="Estimated Value" dataDxfId="17"/>
    <tableColumn id="8" xr3:uid="{B7E3905C-4B20-4507-AE9C-28F5363CD063}" name="Quantity or Scope" dataDxfId="16"/>
    <tableColumn id="9" xr3:uid="{5C3F8303-1452-4F87-BC6D-97C49C0C525D}" name="Divided Into Lots?" dataDxfId="15"/>
    <tableColumn id="10" xr3:uid="{C9244914-89B0-4C27-970C-07D48A0AFA01}" name="Reason For No Lots" dataDxfId="14"/>
  </tableColumns>
  <tableStyleInfo name="TableStyleLight1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E088402F-83C4-49D0-8797-C804873E7684}" name="Table2" displayName="Table2" ref="B4:K11" totalsRowShown="0" headerRowDxfId="0" dataDxfId="1">
  <autoFilter ref="B4:K11" xr:uid="{E088402F-83C4-49D0-8797-C804873E7684}"/>
  <tableColumns count="10">
    <tableColumn id="1" xr3:uid="{53F53EBC-40C9-4C19-AD9D-4F58A8FFD8A8}" name="Document ID" dataDxfId="11"/>
    <tableColumn id="2" xr3:uid="{BBC82E6C-B8C3-4B46-8C37-B6E733ACAD27}" name="Published Date" dataDxfId="10"/>
    <tableColumn id="3" xr3:uid="{281ED5B7-6501-42C9-9203-EF84177C533E}" name="Notice Type" dataDxfId="9"/>
    <tableColumn id="4" xr3:uid="{7D318C92-8978-44BF-8C85-8A10A4E4DC02}" name="Nature" dataDxfId="8"/>
    <tableColumn id="5" xr3:uid="{C7F9D200-45C9-47B5-AAF7-034CF2984888}" name="Title" dataDxfId="7"/>
    <tableColumn id="6" xr3:uid="{F56B14A3-2B9E-434D-8E3A-D58C92A1F585}" name="Published By" dataDxfId="6"/>
    <tableColumn id="7" xr3:uid="{FFE12DE7-A2EE-4513-BCFE-53D12C39CE34}" name="Estimated Value" dataDxfId="5"/>
    <tableColumn id="8" xr3:uid="{17193D9E-0E16-41B9-BB79-87FFB93395D9}" name="Quantity or Scope" dataDxfId="4"/>
    <tableColumn id="9" xr3:uid="{A608C680-0E0A-461B-A6F4-EBCD0CD5B8C9}" name="Divided Into Lots?" dataDxfId="3"/>
    <tableColumn id="10" xr3:uid="{B0BDA11F-0090-4D0B-8F34-D0033194A898}" name="Reason For No Lots" dataDxfId="2"/>
  </tableColumns>
  <tableStyleInfo name="TableStyleLight11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A8EAB78-3A7B-44C0-9D83-D6F3B0AF1D4C}">
  <sheetPr>
    <tabColor theme="0" tint="-0.499984740745262"/>
  </sheetPr>
  <dimension ref="A1:B12"/>
  <sheetViews>
    <sheetView showGridLines="0" workbookViewId="0">
      <selection activeCell="B14" sqref="B14"/>
    </sheetView>
  </sheetViews>
  <sheetFormatPr defaultRowHeight="15" x14ac:dyDescent="0.25"/>
  <cols>
    <col min="2" max="2" width="167.5703125" bestFit="1" customWidth="1"/>
  </cols>
  <sheetData>
    <row r="1" spans="1:2" ht="69" customHeight="1" x14ac:dyDescent="0.25">
      <c r="A1" s="14"/>
      <c r="B1" s="15" t="e" vm="1">
        <v>#VALUE!</v>
      </c>
    </row>
    <row r="2" spans="1:2" x14ac:dyDescent="0.25">
      <c r="A2" s="14"/>
      <c r="B2" s="14"/>
    </row>
    <row r="3" spans="1:2" ht="24" x14ac:dyDescent="0.25">
      <c r="A3" s="14"/>
      <c r="B3" s="16" t="s">
        <v>44</v>
      </c>
    </row>
    <row r="4" spans="1:2" x14ac:dyDescent="0.25">
      <c r="A4" s="14"/>
      <c r="B4" s="14"/>
    </row>
    <row r="5" spans="1:2" ht="18.75" x14ac:dyDescent="0.25">
      <c r="A5" s="14"/>
      <c r="B5" s="17" t="s">
        <v>45</v>
      </c>
    </row>
    <row r="6" spans="1:2" ht="18.75" x14ac:dyDescent="0.25">
      <c r="A6" s="14"/>
      <c r="B6" s="17"/>
    </row>
    <row r="7" spans="1:2" ht="18.75" x14ac:dyDescent="0.3">
      <c r="A7" s="14"/>
      <c r="B7" s="18" t="s">
        <v>46</v>
      </c>
    </row>
    <row r="8" spans="1:2" x14ac:dyDescent="0.25">
      <c r="A8" s="14"/>
      <c r="B8" s="14"/>
    </row>
    <row r="9" spans="1:2" ht="18.75" x14ac:dyDescent="0.3">
      <c r="A9" s="14"/>
      <c r="B9" s="18" t="s">
        <v>47</v>
      </c>
    </row>
    <row r="10" spans="1:2" x14ac:dyDescent="0.25">
      <c r="A10" s="14"/>
      <c r="B10" s="14"/>
    </row>
    <row r="11" spans="1:2" ht="18.75" x14ac:dyDescent="0.25">
      <c r="A11" s="14"/>
      <c r="B11" s="19" t="s">
        <v>48</v>
      </c>
    </row>
    <row r="12" spans="1:2" ht="18.75" x14ac:dyDescent="0.25">
      <c r="A12" s="14"/>
      <c r="B12" s="19" t="s">
        <v>49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115139B-0B43-467E-811F-FC831A4C2DBD}">
  <sheetPr>
    <tabColor theme="7"/>
  </sheetPr>
  <dimension ref="B1:K13"/>
  <sheetViews>
    <sheetView showGridLines="0" workbookViewId="0">
      <selection activeCell="F8" sqref="F8"/>
    </sheetView>
  </sheetViews>
  <sheetFormatPr defaultRowHeight="15" x14ac:dyDescent="0.25"/>
  <cols>
    <col min="1" max="1" width="9.140625" style="2"/>
    <col min="2" max="2" width="15.5703125" style="2" bestFit="1" customWidth="1"/>
    <col min="3" max="3" width="17.28515625" style="2" bestFit="1" customWidth="1"/>
    <col min="4" max="4" width="14.5703125" style="2" bestFit="1" customWidth="1"/>
    <col min="5" max="5" width="15.42578125" style="2" bestFit="1" customWidth="1"/>
    <col min="6" max="6" width="36.42578125" style="2" bestFit="1" customWidth="1"/>
    <col min="7" max="7" width="15.5703125" style="2" bestFit="1" customWidth="1"/>
    <col min="8" max="8" width="18.140625" style="2" bestFit="1" customWidth="1"/>
    <col min="9" max="9" width="19.28515625" style="2" bestFit="1" customWidth="1"/>
    <col min="10" max="10" width="19.42578125" style="2" bestFit="1" customWidth="1"/>
    <col min="11" max="11" width="24.85546875" style="2" bestFit="1" customWidth="1"/>
    <col min="12" max="16384" width="9.140625" style="2"/>
  </cols>
  <sheetData>
    <row r="1" spans="2:11" ht="70.5" customHeight="1" x14ac:dyDescent="0.25">
      <c r="B1" s="6" t="e" vm="1">
        <v>#VALUE!</v>
      </c>
      <c r="C1" s="6"/>
      <c r="D1" s="6"/>
      <c r="E1" s="6"/>
      <c r="F1" s="6"/>
      <c r="G1" s="6"/>
      <c r="H1" s="6"/>
      <c r="I1" s="6"/>
      <c r="J1" s="6"/>
      <c r="K1" s="6"/>
    </row>
    <row r="2" spans="2:11" ht="24" x14ac:dyDescent="0.25">
      <c r="B2" s="7" t="s">
        <v>32</v>
      </c>
      <c r="C2" s="7"/>
      <c r="D2" s="7"/>
      <c r="E2" s="7"/>
      <c r="F2" s="7"/>
      <c r="G2" s="7"/>
      <c r="H2" s="7"/>
      <c r="I2" s="7"/>
      <c r="J2" s="7"/>
      <c r="K2" s="7"/>
    </row>
    <row r="4" spans="2:11" x14ac:dyDescent="0.25">
      <c r="B4" s="1" t="s">
        <v>0</v>
      </c>
      <c r="C4" s="1" t="s">
        <v>1</v>
      </c>
      <c r="D4" s="1" t="s">
        <v>2</v>
      </c>
      <c r="E4" s="1" t="s">
        <v>3</v>
      </c>
      <c r="F4" s="1" t="s">
        <v>4</v>
      </c>
      <c r="G4" s="1" t="s">
        <v>5</v>
      </c>
      <c r="H4" s="1" t="s">
        <v>6</v>
      </c>
      <c r="I4" s="1" t="s">
        <v>7</v>
      </c>
      <c r="J4" s="1" t="s">
        <v>8</v>
      </c>
      <c r="K4" s="1" t="s">
        <v>9</v>
      </c>
    </row>
    <row r="5" spans="2:11" ht="45" x14ac:dyDescent="0.25">
      <c r="B5" s="3">
        <v>831433</v>
      </c>
      <c r="C5" s="4">
        <v>46150.457789351851</v>
      </c>
      <c r="D5" s="3" t="s">
        <v>10</v>
      </c>
      <c r="E5" s="3" t="s">
        <v>30</v>
      </c>
      <c r="F5" s="5" t="s">
        <v>11</v>
      </c>
      <c r="G5" s="3" t="s">
        <v>12</v>
      </c>
      <c r="H5" s="3" t="s">
        <v>13</v>
      </c>
      <c r="I5" s="3" t="s">
        <v>13</v>
      </c>
      <c r="J5" s="3" t="s">
        <v>13</v>
      </c>
      <c r="K5" s="3" t="s">
        <v>13</v>
      </c>
    </row>
    <row r="6" spans="2:11" ht="45" x14ac:dyDescent="0.25">
      <c r="B6" s="3">
        <v>831435</v>
      </c>
      <c r="C6" s="4">
        <v>46150.45585648148</v>
      </c>
      <c r="D6" s="3" t="s">
        <v>10</v>
      </c>
      <c r="E6" s="3" t="s">
        <v>31</v>
      </c>
      <c r="F6" s="5" t="s">
        <v>14</v>
      </c>
      <c r="G6" s="3" t="s">
        <v>15</v>
      </c>
      <c r="H6" s="3" t="s">
        <v>13</v>
      </c>
      <c r="I6" s="3" t="s">
        <v>13</v>
      </c>
      <c r="J6" s="3" t="s">
        <v>13</v>
      </c>
      <c r="K6" s="3" t="s">
        <v>13</v>
      </c>
    </row>
    <row r="7" spans="2:11" ht="30" x14ac:dyDescent="0.25">
      <c r="B7" s="3">
        <v>831424</v>
      </c>
      <c r="C7" s="4">
        <v>46150.427337962959</v>
      </c>
      <c r="D7" s="3" t="s">
        <v>16</v>
      </c>
      <c r="E7" s="3" t="s">
        <v>30</v>
      </c>
      <c r="F7" s="5" t="s">
        <v>17</v>
      </c>
      <c r="G7" s="3" t="s">
        <v>18</v>
      </c>
      <c r="H7" s="3" t="s">
        <v>13</v>
      </c>
      <c r="I7" s="3" t="s">
        <v>13</v>
      </c>
      <c r="J7" s="3" t="s">
        <v>19</v>
      </c>
      <c r="K7" s="3" t="s">
        <v>20</v>
      </c>
    </row>
    <row r="8" spans="2:11" ht="45" x14ac:dyDescent="0.25">
      <c r="B8" s="3">
        <v>831173</v>
      </c>
      <c r="C8" s="4">
        <v>46148.414594907408</v>
      </c>
      <c r="D8" s="3" t="s">
        <v>10</v>
      </c>
      <c r="E8" s="3" t="s">
        <v>31</v>
      </c>
      <c r="F8" s="5" t="s">
        <v>21</v>
      </c>
      <c r="G8" s="3" t="s">
        <v>15</v>
      </c>
      <c r="H8" s="3" t="s">
        <v>13</v>
      </c>
      <c r="I8" s="3" t="s">
        <v>13</v>
      </c>
      <c r="J8" s="3" t="s">
        <v>13</v>
      </c>
      <c r="K8" s="3" t="s">
        <v>13</v>
      </c>
    </row>
    <row r="9" spans="2:11" x14ac:dyDescent="0.25">
      <c r="B9" s="3">
        <v>830989</v>
      </c>
      <c r="C9" s="4">
        <v>46146.56417824074</v>
      </c>
      <c r="D9" s="3" t="s">
        <v>16</v>
      </c>
      <c r="E9" s="3" t="s">
        <v>30</v>
      </c>
      <c r="F9" s="5" t="s">
        <v>22</v>
      </c>
      <c r="G9" s="3" t="s">
        <v>18</v>
      </c>
      <c r="H9" s="3" t="s">
        <v>13</v>
      </c>
      <c r="I9" s="3" t="s">
        <v>13</v>
      </c>
      <c r="J9" s="3" t="s">
        <v>19</v>
      </c>
      <c r="K9" s="3" t="s">
        <v>23</v>
      </c>
    </row>
    <row r="10" spans="2:11" ht="45" x14ac:dyDescent="0.25">
      <c r="B10" s="3">
        <v>830939</v>
      </c>
      <c r="C10" s="4">
        <v>46143.606759259259</v>
      </c>
      <c r="D10" s="3" t="s">
        <v>10</v>
      </c>
      <c r="E10" s="3" t="s">
        <v>30</v>
      </c>
      <c r="F10" s="5" t="s">
        <v>24</v>
      </c>
      <c r="G10" s="3" t="s">
        <v>12</v>
      </c>
      <c r="H10" s="3" t="s">
        <v>13</v>
      </c>
      <c r="I10" s="3" t="s">
        <v>13</v>
      </c>
      <c r="J10" s="3" t="s">
        <v>13</v>
      </c>
      <c r="K10" s="3" t="s">
        <v>13</v>
      </c>
    </row>
    <row r="11" spans="2:11" x14ac:dyDescent="0.25">
      <c r="B11" s="3">
        <v>830940</v>
      </c>
      <c r="C11" s="4">
        <v>46143.602002314816</v>
      </c>
      <c r="D11" s="3" t="s">
        <v>10</v>
      </c>
      <c r="E11" s="3" t="s">
        <v>31</v>
      </c>
      <c r="F11" s="5" t="s">
        <v>25</v>
      </c>
      <c r="G11" s="3" t="s">
        <v>26</v>
      </c>
      <c r="H11" s="3" t="s">
        <v>13</v>
      </c>
      <c r="I11" s="3" t="s">
        <v>13</v>
      </c>
      <c r="J11" s="3" t="s">
        <v>13</v>
      </c>
      <c r="K11" s="3" t="s">
        <v>13</v>
      </c>
    </row>
    <row r="12" spans="2:11" ht="30" x14ac:dyDescent="0.25">
      <c r="B12" s="3">
        <v>830782</v>
      </c>
      <c r="C12" s="4">
        <v>46142.52244212963</v>
      </c>
      <c r="D12" s="3" t="s">
        <v>10</v>
      </c>
      <c r="E12" s="3" t="s">
        <v>30</v>
      </c>
      <c r="F12" s="5" t="s">
        <v>27</v>
      </c>
      <c r="G12" s="3" t="s">
        <v>28</v>
      </c>
      <c r="H12" s="3" t="s">
        <v>13</v>
      </c>
      <c r="I12" s="3" t="s">
        <v>13</v>
      </c>
      <c r="J12" s="3" t="s">
        <v>13</v>
      </c>
      <c r="K12" s="3" t="s">
        <v>13</v>
      </c>
    </row>
    <row r="13" spans="2:11" ht="60" x14ac:dyDescent="0.25">
      <c r="B13" s="3">
        <v>830534</v>
      </c>
      <c r="C13" s="4">
        <v>46140.528483796297</v>
      </c>
      <c r="D13" s="3" t="s">
        <v>10</v>
      </c>
      <c r="E13" s="3" t="s">
        <v>31</v>
      </c>
      <c r="F13" s="5" t="s">
        <v>29</v>
      </c>
      <c r="G13" s="3" t="s">
        <v>15</v>
      </c>
      <c r="H13" s="3" t="s">
        <v>13</v>
      </c>
      <c r="I13" s="3" t="s">
        <v>13</v>
      </c>
      <c r="J13" s="3" t="s">
        <v>13</v>
      </c>
      <c r="K13" s="3" t="s">
        <v>13</v>
      </c>
    </row>
  </sheetData>
  <mergeCells count="2">
    <mergeCell ref="B2:K2"/>
    <mergeCell ref="B1:K1"/>
  </mergeCells>
  <pageMargins left="0.75" right="0.75" top="1" bottom="1" header="0.5" footer="0.5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28CFDC-FE92-4243-A43C-824186624CF4}">
  <sheetPr>
    <tabColor theme="6"/>
  </sheetPr>
  <dimension ref="B1:K11"/>
  <sheetViews>
    <sheetView showGridLines="0" tabSelected="1" workbookViewId="0">
      <selection activeCell="F15" sqref="F15"/>
    </sheetView>
  </sheetViews>
  <sheetFormatPr defaultRowHeight="15" x14ac:dyDescent="0.25"/>
  <cols>
    <col min="2" max="2" width="15.5703125" bestFit="1" customWidth="1"/>
    <col min="3" max="3" width="17.28515625" bestFit="1" customWidth="1"/>
    <col min="4" max="4" width="14.5703125" bestFit="1" customWidth="1"/>
    <col min="5" max="5" width="10.7109375" bestFit="1" customWidth="1"/>
    <col min="6" max="6" width="35.85546875" bestFit="1" customWidth="1"/>
    <col min="7" max="7" width="15.5703125" bestFit="1" customWidth="1"/>
    <col min="8" max="8" width="18.140625" bestFit="1" customWidth="1"/>
    <col min="9" max="9" width="19.28515625" bestFit="1" customWidth="1"/>
    <col min="10" max="10" width="19.42578125" bestFit="1" customWidth="1"/>
    <col min="11" max="11" width="20.140625" bestFit="1" customWidth="1"/>
  </cols>
  <sheetData>
    <row r="1" spans="2:11" ht="70.5" customHeight="1" x14ac:dyDescent="0.25">
      <c r="B1" s="12" t="e" vm="1">
        <v>#VALUE!</v>
      </c>
      <c r="C1" s="12"/>
      <c r="D1" s="12"/>
      <c r="E1" s="12"/>
      <c r="F1" s="12"/>
      <c r="G1" s="12"/>
      <c r="H1" s="12"/>
      <c r="I1" s="12"/>
      <c r="J1" s="12"/>
      <c r="K1" s="12"/>
    </row>
    <row r="2" spans="2:11" ht="24" x14ac:dyDescent="0.4">
      <c r="B2" s="13" t="s">
        <v>43</v>
      </c>
      <c r="C2" s="13"/>
      <c r="D2" s="13"/>
      <c r="E2" s="13"/>
      <c r="F2" s="13"/>
      <c r="G2" s="13"/>
      <c r="H2" s="13"/>
      <c r="I2" s="13"/>
      <c r="J2" s="13"/>
      <c r="K2" s="13"/>
    </row>
    <row r="4" spans="2:11" x14ac:dyDescent="0.25">
      <c r="B4" s="11" t="s">
        <v>0</v>
      </c>
      <c r="C4" s="11" t="s">
        <v>1</v>
      </c>
      <c r="D4" s="11" t="s">
        <v>2</v>
      </c>
      <c r="E4" s="11" t="s">
        <v>3</v>
      </c>
      <c r="F4" s="11" t="s">
        <v>4</v>
      </c>
      <c r="G4" s="11" t="s">
        <v>5</v>
      </c>
      <c r="H4" s="11" t="s">
        <v>6</v>
      </c>
      <c r="I4" s="11" t="s">
        <v>7</v>
      </c>
      <c r="J4" s="11" t="s">
        <v>8</v>
      </c>
      <c r="K4" s="11" t="s">
        <v>9</v>
      </c>
    </row>
    <row r="5" spans="2:11" ht="60" x14ac:dyDescent="0.25">
      <c r="B5" s="8">
        <v>830157</v>
      </c>
      <c r="C5" s="9">
        <v>46134.698611111111</v>
      </c>
      <c r="D5" s="8" t="s">
        <v>10</v>
      </c>
      <c r="E5" s="8" t="s">
        <v>33</v>
      </c>
      <c r="F5" s="10" t="s">
        <v>34</v>
      </c>
      <c r="G5" s="8" t="s">
        <v>35</v>
      </c>
      <c r="H5" s="8" t="s">
        <v>13</v>
      </c>
      <c r="I5" s="8" t="s">
        <v>13</v>
      </c>
      <c r="J5" s="8" t="s">
        <v>13</v>
      </c>
      <c r="K5" s="8" t="s">
        <v>13</v>
      </c>
    </row>
    <row r="6" spans="2:11" ht="30" x14ac:dyDescent="0.25">
      <c r="B6" s="8">
        <v>829690</v>
      </c>
      <c r="C6" s="9">
        <v>46129.481249999997</v>
      </c>
      <c r="D6" s="8" t="s">
        <v>10</v>
      </c>
      <c r="E6" s="8" t="s">
        <v>31</v>
      </c>
      <c r="F6" s="10" t="s">
        <v>36</v>
      </c>
      <c r="G6" s="8" t="s">
        <v>26</v>
      </c>
      <c r="H6" s="8" t="s">
        <v>13</v>
      </c>
      <c r="I6" s="8" t="s">
        <v>13</v>
      </c>
      <c r="J6" s="8" t="s">
        <v>13</v>
      </c>
      <c r="K6" s="8" t="s">
        <v>13</v>
      </c>
    </row>
    <row r="7" spans="2:11" ht="30" x14ac:dyDescent="0.25">
      <c r="B7" s="8">
        <v>829686</v>
      </c>
      <c r="C7" s="9">
        <v>46129.477083333331</v>
      </c>
      <c r="D7" s="8" t="s">
        <v>10</v>
      </c>
      <c r="E7" s="8" t="s">
        <v>31</v>
      </c>
      <c r="F7" s="10" t="s">
        <v>37</v>
      </c>
      <c r="G7" s="8" t="s">
        <v>26</v>
      </c>
      <c r="H7" s="8" t="s">
        <v>13</v>
      </c>
      <c r="I7" s="8" t="s">
        <v>13</v>
      </c>
      <c r="J7" s="8" t="s">
        <v>13</v>
      </c>
      <c r="K7" s="8" t="s">
        <v>13</v>
      </c>
    </row>
    <row r="8" spans="2:11" ht="45" x14ac:dyDescent="0.25">
      <c r="B8" s="8">
        <v>828895</v>
      </c>
      <c r="C8" s="9">
        <v>46120.563888888886</v>
      </c>
      <c r="D8" s="8" t="s">
        <v>10</v>
      </c>
      <c r="E8" s="8" t="s">
        <v>30</v>
      </c>
      <c r="F8" s="10" t="s">
        <v>38</v>
      </c>
      <c r="G8" s="8" t="s">
        <v>15</v>
      </c>
      <c r="H8" s="8" t="s">
        <v>13</v>
      </c>
      <c r="I8" s="8" t="s">
        <v>13</v>
      </c>
      <c r="J8" s="8" t="s">
        <v>13</v>
      </c>
      <c r="K8" s="8" t="s">
        <v>13</v>
      </c>
    </row>
    <row r="9" spans="2:11" ht="60" x14ac:dyDescent="0.25">
      <c r="B9" s="8">
        <v>828893</v>
      </c>
      <c r="C9" s="9">
        <v>46120.54583333333</v>
      </c>
      <c r="D9" s="8" t="s">
        <v>10</v>
      </c>
      <c r="E9" s="8" t="s">
        <v>31</v>
      </c>
      <c r="F9" s="10" t="s">
        <v>39</v>
      </c>
      <c r="G9" s="8" t="s">
        <v>15</v>
      </c>
      <c r="H9" s="8" t="s">
        <v>13</v>
      </c>
      <c r="I9" s="8" t="s">
        <v>13</v>
      </c>
      <c r="J9" s="8" t="s">
        <v>13</v>
      </c>
      <c r="K9" s="8" t="s">
        <v>13</v>
      </c>
    </row>
    <row r="10" spans="2:11" ht="30" x14ac:dyDescent="0.25">
      <c r="B10" s="8">
        <v>828581</v>
      </c>
      <c r="C10" s="9">
        <v>46115.597222222219</v>
      </c>
      <c r="D10" s="8" t="s">
        <v>40</v>
      </c>
      <c r="E10" s="8" t="s">
        <v>30</v>
      </c>
      <c r="F10" s="10" t="s">
        <v>41</v>
      </c>
      <c r="G10" s="8" t="s">
        <v>28</v>
      </c>
      <c r="H10" s="8" t="s">
        <v>13</v>
      </c>
      <c r="I10" s="8" t="s">
        <v>13</v>
      </c>
      <c r="J10" s="8" t="s">
        <v>42</v>
      </c>
      <c r="K10" s="8" t="s">
        <v>13</v>
      </c>
    </row>
    <row r="11" spans="2:11" ht="45" x14ac:dyDescent="0.25">
      <c r="B11" s="8">
        <v>828544</v>
      </c>
      <c r="C11" s="9">
        <v>46114.754861111112</v>
      </c>
      <c r="D11" s="8" t="s">
        <v>10</v>
      </c>
      <c r="E11" s="8" t="s">
        <v>31</v>
      </c>
      <c r="F11" s="10" t="s">
        <v>14</v>
      </c>
      <c r="G11" s="8" t="s">
        <v>15</v>
      </c>
      <c r="H11" s="8" t="s">
        <v>13</v>
      </c>
      <c r="I11" s="8" t="s">
        <v>13</v>
      </c>
      <c r="J11" s="8" t="s">
        <v>13</v>
      </c>
      <c r="K11" s="8" t="s">
        <v>13</v>
      </c>
    </row>
  </sheetData>
  <mergeCells count="2">
    <mergeCell ref="B2:K2"/>
    <mergeCell ref="B1:K1"/>
  </mergeCells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40E6B11DE4F1949A736B95C80FC48DF" ma:contentTypeVersion="6" ma:contentTypeDescription="Create a new document." ma:contentTypeScope="" ma:versionID="0f4c64462663e01c978bff3f7cb3841f">
  <xsd:schema xmlns:xsd="http://www.w3.org/2001/XMLSchema" xmlns:xs="http://www.w3.org/2001/XMLSchema" xmlns:p="http://schemas.microsoft.com/office/2006/metadata/properties" xmlns:ns2="7e4cca60-aad4-4f18-b98b-bc31f8d09f11" xmlns:ns3="0eba7dcf-7b82-4272-b022-3e59190063f4" targetNamespace="http://schemas.microsoft.com/office/2006/metadata/properties" ma:root="true" ma:fieldsID="4634f8d88d820d16983ad639fb4ced0b" ns2:_="" ns3:_="">
    <xsd:import namespace="7e4cca60-aad4-4f18-b98b-bc31f8d09f11"/>
    <xsd:import namespace="0eba7dcf-7b82-4272-b022-3e59190063f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Financial_x0020_Year" minOccurs="0"/>
                <xsd:element ref="ns3:Mon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4cca60-aad4-4f18-b98b-bc31f8d09f1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a7dcf-7b82-4272-b022-3e59190063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Financial_x0020_Year" ma:index="15" nillable="true" ma:displayName="Financial Year" ma:format="Dropdown" ma:internalName="Financial_x0020_Year">
      <xsd:simpleType>
        <xsd:restriction base="dms:Choice">
          <xsd:enumeration value="2024-25"/>
          <xsd:enumeration value="2025-26"/>
          <xsd:enumeration value="2026-27"/>
        </xsd:restriction>
      </xsd:simpleType>
    </xsd:element>
    <xsd:element name="Month" ma:index="16" nillable="true" ma:displayName="Month" ma:format="Dropdown" ma:internalName="Month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January"/>
                    <xsd:enumeration value="February"/>
                    <xsd:enumeration value="March"/>
                    <xsd:enumeration value="April"/>
                    <xsd:enumeration value="May"/>
                    <xsd:enumeration value="June"/>
                    <xsd:enumeration value="July"/>
                    <xsd:enumeration value="August"/>
                    <xsd:enumeration value="September"/>
                    <xsd:enumeration value="October"/>
                    <xsd:enumeration value="November"/>
                    <xsd:enumeration value="December"/>
                  </xsd:restriction>
                </xsd:simple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nancial_x0020_Year xmlns="0eba7dcf-7b82-4272-b022-3e59190063f4" xsi:nil="true"/>
    <Month xmlns="0eba7dcf-7b82-4272-b022-3e59190063f4"/>
  </documentManagement>
</p:properties>
</file>

<file path=customXml/itemProps1.xml><?xml version="1.0" encoding="utf-8"?>
<ds:datastoreItem xmlns:ds="http://schemas.openxmlformats.org/officeDocument/2006/customXml" ds:itemID="{B118B213-A7BB-4DFC-A824-A642DE892B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e4cca60-aad4-4f18-b98b-bc31f8d09f11"/>
    <ds:schemaRef ds:uri="0eba7dcf-7b82-4272-b022-3e59190063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12C1E-7235-48A3-8D10-95CF724E2288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40A6C506-1E58-4D74-9CD9-86362212966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B271344-768A-4ED1-B664-28E31717AF0F}">
  <ds:schemaRefs>
    <ds:schemaRef ds:uri="7e4cca60-aad4-4f18-b98b-bc31f8d09f11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purl.org/dc/elements/1.1/"/>
    <ds:schemaRef ds:uri="0eba7dcf-7b82-4272-b022-3e59190063f4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</vt:i4>
      </vt:variant>
    </vt:vector>
  </HeadingPairs>
  <TitlesOfParts>
    <vt:vector size="3" baseType="lpstr">
      <vt:lpstr>Information</vt:lpstr>
      <vt:lpstr>New Notices</vt:lpstr>
      <vt:lpstr>Past Notices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PCS Contract Notices 27.4.26 - 10.5.26</dc:title>
  <dc:creator>Dundee City Council</dc:creator>
  <cp:lastModifiedBy>Dean Brown</cp:lastModifiedBy>
  <dcterms:created xsi:type="dcterms:W3CDTF">2026-05-15T08:26:30Z</dcterms:created>
  <dcterms:modified xsi:type="dcterms:W3CDTF">2026-05-15T08:26:30Z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0x010100140E6B11DE4F1949A736B95C80FC48DF</vt:lpwstr>
  </property>
</Properties>
</file>