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8" r:id="rId6"/>
    <p:sldId id="318" r:id="rId7"/>
    <p:sldId id="303" r:id="rId8"/>
    <p:sldId id="270" r:id="rId9"/>
    <p:sldId id="257" r:id="rId10"/>
    <p:sldId id="304" r:id="rId11"/>
    <p:sldId id="264" r:id="rId12"/>
    <p:sldId id="259" r:id="rId13"/>
    <p:sldId id="260" r:id="rId14"/>
    <p:sldId id="261" r:id="rId15"/>
    <p:sldId id="321" r:id="rId16"/>
    <p:sldId id="262" r:id="rId17"/>
    <p:sldId id="263" r:id="rId18"/>
    <p:sldId id="305" r:id="rId19"/>
    <p:sldId id="265" r:id="rId20"/>
    <p:sldId id="266" r:id="rId21"/>
    <p:sldId id="267" r:id="rId22"/>
    <p:sldId id="287" r:id="rId23"/>
    <p:sldId id="268" r:id="rId24"/>
    <p:sldId id="319" r:id="rId25"/>
    <p:sldId id="271" r:id="rId26"/>
    <p:sldId id="272" r:id="rId27"/>
    <p:sldId id="273" r:id="rId28"/>
    <p:sldId id="274" r:id="rId29"/>
    <p:sldId id="275" r:id="rId30"/>
    <p:sldId id="276" r:id="rId31"/>
    <p:sldId id="320" r:id="rId32"/>
    <p:sldId id="277" r:id="rId33"/>
    <p:sldId id="278" r:id="rId34"/>
    <p:sldId id="279" r:id="rId35"/>
    <p:sldId id="307" r:id="rId36"/>
    <p:sldId id="280" r:id="rId37"/>
    <p:sldId id="281" r:id="rId38"/>
    <p:sldId id="308" r:id="rId39"/>
    <p:sldId id="296" r:id="rId40"/>
    <p:sldId id="282" r:id="rId41"/>
    <p:sldId id="306" r:id="rId42"/>
    <p:sldId id="269" r:id="rId43"/>
    <p:sldId id="283" r:id="rId44"/>
    <p:sldId id="284" r:id="rId45"/>
    <p:sldId id="309" r:id="rId46"/>
    <p:sldId id="285" r:id="rId47"/>
    <p:sldId id="286" r:id="rId48"/>
    <p:sldId id="310" r:id="rId49"/>
    <p:sldId id="288" r:id="rId50"/>
    <p:sldId id="289" r:id="rId51"/>
    <p:sldId id="290" r:id="rId52"/>
    <p:sldId id="311" r:id="rId53"/>
    <p:sldId id="293" r:id="rId54"/>
    <p:sldId id="294" r:id="rId55"/>
    <p:sldId id="295" r:id="rId56"/>
    <p:sldId id="312" r:id="rId57"/>
    <p:sldId id="297" r:id="rId58"/>
    <p:sldId id="298" r:id="rId59"/>
    <p:sldId id="299" r:id="rId60"/>
    <p:sldId id="300" r:id="rId61"/>
    <p:sldId id="301" r:id="rId62"/>
    <p:sldId id="302" r:id="rId63"/>
    <p:sldId id="313" r:id="rId64"/>
    <p:sldId id="314" r:id="rId65"/>
    <p:sldId id="315" r:id="rId66"/>
    <p:sldId id="316" r:id="rId67"/>
    <p:sldId id="317"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E8EDDF-454E-911F-4933-87CF1001C211}" v="63" dt="2024-03-06T12:32:50.8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theme" Target="theme/theme1.xml"/></Relationships>
</file>

<file path=ppt/diagrams/_rels/data10.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ata7.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rawing7.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BB0DC2-F2F3-4DAD-A70C-0A9A882B122A}"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7FBEA1B2-150E-4E22-A589-6D526B62440D}">
      <dgm:prSet/>
      <dgm:spPr/>
      <dgm:t>
        <a:bodyPr/>
        <a:lstStyle/>
        <a:p>
          <a:r>
            <a:rPr lang="en-US"/>
            <a:t>The AIS EAL team works in partnership with parents/carers, schools and other agencies to promote equality of opportunity through the process of inclusion. </a:t>
          </a:r>
        </a:p>
      </dgm:t>
    </dgm:pt>
    <dgm:pt modelId="{4B1192EA-50D1-4519-9552-ED06D181B268}" type="parTrans" cxnId="{6DBB0CA4-1433-49D2-AED4-6D30C1534FE4}">
      <dgm:prSet/>
      <dgm:spPr/>
      <dgm:t>
        <a:bodyPr/>
        <a:lstStyle/>
        <a:p>
          <a:endParaRPr lang="en-US"/>
        </a:p>
      </dgm:t>
    </dgm:pt>
    <dgm:pt modelId="{9384A869-2AAD-4C50-A539-A346914B5D6E}" type="sibTrans" cxnId="{6DBB0CA4-1433-49D2-AED4-6D30C1534FE4}">
      <dgm:prSet/>
      <dgm:spPr/>
      <dgm:t>
        <a:bodyPr/>
        <a:lstStyle/>
        <a:p>
          <a:endParaRPr lang="en-US"/>
        </a:p>
      </dgm:t>
    </dgm:pt>
    <dgm:pt modelId="{6B18E22C-630D-4E1B-A91C-B80D49F48090}">
      <dgm:prSet/>
      <dgm:spPr/>
      <dgm:t>
        <a:bodyPr/>
        <a:lstStyle/>
        <a:p>
          <a:r>
            <a:rPr lang="en-US"/>
            <a:t>Our work involves ensuring access to the curriculum, raising self-esteem and valuing bilingual children and young people’s linguistic and cultural backgrounds. </a:t>
          </a:r>
        </a:p>
      </dgm:t>
    </dgm:pt>
    <dgm:pt modelId="{AD95F073-C12C-426A-BAF4-9468564005AD}" type="parTrans" cxnId="{99D6345A-2E6A-4C4C-AB24-4FC6FD695CD6}">
      <dgm:prSet/>
      <dgm:spPr/>
      <dgm:t>
        <a:bodyPr/>
        <a:lstStyle/>
        <a:p>
          <a:endParaRPr lang="en-US"/>
        </a:p>
      </dgm:t>
    </dgm:pt>
    <dgm:pt modelId="{2AD050BB-F7BF-4027-AE61-C12FE53764CB}" type="sibTrans" cxnId="{99D6345A-2E6A-4C4C-AB24-4FC6FD695CD6}">
      <dgm:prSet/>
      <dgm:spPr/>
      <dgm:t>
        <a:bodyPr/>
        <a:lstStyle/>
        <a:p>
          <a:endParaRPr lang="en-US"/>
        </a:p>
      </dgm:t>
    </dgm:pt>
    <dgm:pt modelId="{88B63C16-6BEB-4291-99DB-7E139F0ED32B}" type="pres">
      <dgm:prSet presAssocID="{36BB0DC2-F2F3-4DAD-A70C-0A9A882B122A}" presName="vert0" presStyleCnt="0">
        <dgm:presLayoutVars>
          <dgm:dir/>
          <dgm:animOne val="branch"/>
          <dgm:animLvl val="lvl"/>
        </dgm:presLayoutVars>
      </dgm:prSet>
      <dgm:spPr/>
    </dgm:pt>
    <dgm:pt modelId="{4C86D38F-A392-4D3E-A35E-A7ECCD4F00D2}" type="pres">
      <dgm:prSet presAssocID="{7FBEA1B2-150E-4E22-A589-6D526B62440D}" presName="thickLine" presStyleLbl="alignNode1" presStyleIdx="0" presStyleCnt="2"/>
      <dgm:spPr/>
    </dgm:pt>
    <dgm:pt modelId="{DA9E16B9-3F41-483D-9F3D-A2A254A27BCD}" type="pres">
      <dgm:prSet presAssocID="{7FBEA1B2-150E-4E22-A589-6D526B62440D}" presName="horz1" presStyleCnt="0"/>
      <dgm:spPr/>
    </dgm:pt>
    <dgm:pt modelId="{2ECC77ED-44DA-439E-8927-91D62CC125A2}" type="pres">
      <dgm:prSet presAssocID="{7FBEA1B2-150E-4E22-A589-6D526B62440D}" presName="tx1" presStyleLbl="revTx" presStyleIdx="0" presStyleCnt="2"/>
      <dgm:spPr/>
    </dgm:pt>
    <dgm:pt modelId="{E978ED56-A7F9-49D9-9E77-D589840DD0CD}" type="pres">
      <dgm:prSet presAssocID="{7FBEA1B2-150E-4E22-A589-6D526B62440D}" presName="vert1" presStyleCnt="0"/>
      <dgm:spPr/>
    </dgm:pt>
    <dgm:pt modelId="{DBB4BBD4-0B38-4920-992E-BA48E7C0D77A}" type="pres">
      <dgm:prSet presAssocID="{6B18E22C-630D-4E1B-A91C-B80D49F48090}" presName="thickLine" presStyleLbl="alignNode1" presStyleIdx="1" presStyleCnt="2"/>
      <dgm:spPr/>
    </dgm:pt>
    <dgm:pt modelId="{EB85FC17-67C0-41F2-AFA4-EA3822AF5B86}" type="pres">
      <dgm:prSet presAssocID="{6B18E22C-630D-4E1B-A91C-B80D49F48090}" presName="horz1" presStyleCnt="0"/>
      <dgm:spPr/>
    </dgm:pt>
    <dgm:pt modelId="{656BFCFB-F085-4321-B1AA-82656DEA0E04}" type="pres">
      <dgm:prSet presAssocID="{6B18E22C-630D-4E1B-A91C-B80D49F48090}" presName="tx1" presStyleLbl="revTx" presStyleIdx="1" presStyleCnt="2"/>
      <dgm:spPr/>
    </dgm:pt>
    <dgm:pt modelId="{9E603FCC-CFEE-45B2-B095-ACEC91E6F9ED}" type="pres">
      <dgm:prSet presAssocID="{6B18E22C-630D-4E1B-A91C-B80D49F48090}" presName="vert1" presStyleCnt="0"/>
      <dgm:spPr/>
    </dgm:pt>
  </dgm:ptLst>
  <dgm:cxnLst>
    <dgm:cxn modelId="{99D6345A-2E6A-4C4C-AB24-4FC6FD695CD6}" srcId="{36BB0DC2-F2F3-4DAD-A70C-0A9A882B122A}" destId="{6B18E22C-630D-4E1B-A91C-B80D49F48090}" srcOrd="1" destOrd="0" parTransId="{AD95F073-C12C-426A-BAF4-9468564005AD}" sibTransId="{2AD050BB-F7BF-4027-AE61-C12FE53764CB}"/>
    <dgm:cxn modelId="{F9368F9A-B7B3-4BBB-82E1-5AA18EB1C8D8}" type="presOf" srcId="{7FBEA1B2-150E-4E22-A589-6D526B62440D}" destId="{2ECC77ED-44DA-439E-8927-91D62CC125A2}" srcOrd="0" destOrd="0" presId="urn:microsoft.com/office/officeart/2008/layout/LinedList"/>
    <dgm:cxn modelId="{6DBB0CA4-1433-49D2-AED4-6D30C1534FE4}" srcId="{36BB0DC2-F2F3-4DAD-A70C-0A9A882B122A}" destId="{7FBEA1B2-150E-4E22-A589-6D526B62440D}" srcOrd="0" destOrd="0" parTransId="{4B1192EA-50D1-4519-9552-ED06D181B268}" sibTransId="{9384A869-2AAD-4C50-A539-A346914B5D6E}"/>
    <dgm:cxn modelId="{EDB0DDB6-64FB-432E-96D6-6C08CE81E58D}" type="presOf" srcId="{6B18E22C-630D-4E1B-A91C-B80D49F48090}" destId="{656BFCFB-F085-4321-B1AA-82656DEA0E04}" srcOrd="0" destOrd="0" presId="urn:microsoft.com/office/officeart/2008/layout/LinedList"/>
    <dgm:cxn modelId="{421453B9-3948-4AE6-AB37-8267990CD665}" type="presOf" srcId="{36BB0DC2-F2F3-4DAD-A70C-0A9A882B122A}" destId="{88B63C16-6BEB-4291-99DB-7E139F0ED32B}" srcOrd="0" destOrd="0" presId="urn:microsoft.com/office/officeart/2008/layout/LinedList"/>
    <dgm:cxn modelId="{1B3597D4-021A-464E-B058-219F03C492A5}" type="presParOf" srcId="{88B63C16-6BEB-4291-99DB-7E139F0ED32B}" destId="{4C86D38F-A392-4D3E-A35E-A7ECCD4F00D2}" srcOrd="0" destOrd="0" presId="urn:microsoft.com/office/officeart/2008/layout/LinedList"/>
    <dgm:cxn modelId="{1A0BA07F-CCBD-4662-B06E-7EC8B07A6FF2}" type="presParOf" srcId="{88B63C16-6BEB-4291-99DB-7E139F0ED32B}" destId="{DA9E16B9-3F41-483D-9F3D-A2A254A27BCD}" srcOrd="1" destOrd="0" presId="urn:microsoft.com/office/officeart/2008/layout/LinedList"/>
    <dgm:cxn modelId="{49DF8F9E-297C-4D23-8F6D-45FFA12A3385}" type="presParOf" srcId="{DA9E16B9-3F41-483D-9F3D-A2A254A27BCD}" destId="{2ECC77ED-44DA-439E-8927-91D62CC125A2}" srcOrd="0" destOrd="0" presId="urn:microsoft.com/office/officeart/2008/layout/LinedList"/>
    <dgm:cxn modelId="{320AC601-0877-401F-9340-F733C9BC6D11}" type="presParOf" srcId="{DA9E16B9-3F41-483D-9F3D-A2A254A27BCD}" destId="{E978ED56-A7F9-49D9-9E77-D589840DD0CD}" srcOrd="1" destOrd="0" presId="urn:microsoft.com/office/officeart/2008/layout/LinedList"/>
    <dgm:cxn modelId="{817F0116-1F9F-4DD7-8ECB-FF9174684261}" type="presParOf" srcId="{88B63C16-6BEB-4291-99DB-7E139F0ED32B}" destId="{DBB4BBD4-0B38-4920-992E-BA48E7C0D77A}" srcOrd="2" destOrd="0" presId="urn:microsoft.com/office/officeart/2008/layout/LinedList"/>
    <dgm:cxn modelId="{3D4DE864-1E05-4B23-8841-5EBBF0D5BAF2}" type="presParOf" srcId="{88B63C16-6BEB-4291-99DB-7E139F0ED32B}" destId="{EB85FC17-67C0-41F2-AFA4-EA3822AF5B86}" srcOrd="3" destOrd="0" presId="urn:microsoft.com/office/officeart/2008/layout/LinedList"/>
    <dgm:cxn modelId="{C8C1329D-710F-4A79-8CE1-DEB5FF16A6B9}" type="presParOf" srcId="{EB85FC17-67C0-41F2-AFA4-EA3822AF5B86}" destId="{656BFCFB-F085-4321-B1AA-82656DEA0E04}" srcOrd="0" destOrd="0" presId="urn:microsoft.com/office/officeart/2008/layout/LinedList"/>
    <dgm:cxn modelId="{0D2564D9-3384-446D-82D8-068854D1742D}" type="presParOf" srcId="{EB85FC17-67C0-41F2-AFA4-EA3822AF5B86}" destId="{9E603FCC-CFEE-45B2-B095-ACEC91E6F9E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1923FF4-EE57-46EA-9C1E-9EFBC9065DE5}"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51515936-088F-4E1A-81A8-2DE3622E75E1}">
      <dgm:prSet/>
      <dgm:spPr/>
      <dgm:t>
        <a:bodyPr/>
        <a:lstStyle/>
        <a:p>
          <a:pPr>
            <a:lnSpc>
              <a:spcPct val="100000"/>
            </a:lnSpc>
          </a:pPr>
          <a:r>
            <a:rPr lang="en-US" b="1" u="sng" dirty="0"/>
            <a:t>Information Gap</a:t>
          </a:r>
          <a:r>
            <a:rPr lang="en-US" dirty="0"/>
            <a:t>: this is one of the simplest ways of encouraging pupils to interact. Using charts, graphs, timelines or text, one pupil has information that the other needs. They must ask and answer questions to complete the task. </a:t>
          </a:r>
        </a:p>
      </dgm:t>
    </dgm:pt>
    <dgm:pt modelId="{5E4813C6-470A-44A4-920F-A17C8FFFB911}" type="parTrans" cxnId="{8DECEF10-4AF1-402C-8D19-9CB4D09C68F2}">
      <dgm:prSet/>
      <dgm:spPr/>
      <dgm:t>
        <a:bodyPr/>
        <a:lstStyle/>
        <a:p>
          <a:endParaRPr lang="en-US"/>
        </a:p>
      </dgm:t>
    </dgm:pt>
    <dgm:pt modelId="{82CEE8BD-4421-4AB3-A2A7-1F8030836FD8}" type="sibTrans" cxnId="{8DECEF10-4AF1-402C-8D19-9CB4D09C68F2}">
      <dgm:prSet/>
      <dgm:spPr/>
      <dgm:t>
        <a:bodyPr/>
        <a:lstStyle/>
        <a:p>
          <a:pPr>
            <a:lnSpc>
              <a:spcPct val="100000"/>
            </a:lnSpc>
          </a:pPr>
          <a:endParaRPr lang="en-US"/>
        </a:p>
      </dgm:t>
    </dgm:pt>
    <dgm:pt modelId="{422E4EC7-9066-4D43-90BF-FB02F55FFCCD}">
      <dgm:prSet/>
      <dgm:spPr/>
      <dgm:t>
        <a:bodyPr/>
        <a:lstStyle/>
        <a:p>
          <a:pPr>
            <a:lnSpc>
              <a:spcPct val="100000"/>
            </a:lnSpc>
          </a:pPr>
          <a:r>
            <a:rPr lang="en-US" b="1" u="sng" dirty="0"/>
            <a:t>Matching Activities</a:t>
          </a:r>
          <a:r>
            <a:rPr lang="en-US" dirty="0"/>
            <a:t>: help pupils to explore thinking and language skills such as identifying, describing or defining cause and effect. </a:t>
          </a:r>
        </a:p>
      </dgm:t>
    </dgm:pt>
    <dgm:pt modelId="{3CEA465E-76D0-44F7-B41A-46263EC82476}" type="parTrans" cxnId="{CCA6CC84-3CFF-4D37-AEC4-51C6AF925368}">
      <dgm:prSet/>
      <dgm:spPr/>
      <dgm:t>
        <a:bodyPr/>
        <a:lstStyle/>
        <a:p>
          <a:endParaRPr lang="en-US"/>
        </a:p>
      </dgm:t>
    </dgm:pt>
    <dgm:pt modelId="{768D2330-0903-4C4B-920F-E16ADEE82EBF}" type="sibTrans" cxnId="{CCA6CC84-3CFF-4D37-AEC4-51C6AF925368}">
      <dgm:prSet/>
      <dgm:spPr/>
      <dgm:t>
        <a:bodyPr/>
        <a:lstStyle/>
        <a:p>
          <a:pPr>
            <a:lnSpc>
              <a:spcPct val="100000"/>
            </a:lnSpc>
          </a:pPr>
          <a:endParaRPr lang="en-US"/>
        </a:p>
      </dgm:t>
    </dgm:pt>
    <dgm:pt modelId="{91371B6F-2A6F-4940-89AE-2E990DF6E41E}">
      <dgm:prSet/>
      <dgm:spPr/>
      <dgm:t>
        <a:bodyPr/>
        <a:lstStyle/>
        <a:p>
          <a:pPr>
            <a:lnSpc>
              <a:spcPct val="100000"/>
            </a:lnSpc>
          </a:pPr>
          <a:r>
            <a:rPr lang="en-US" b="1" u="sng" dirty="0"/>
            <a:t>Sorting Activities</a:t>
          </a:r>
          <a:r>
            <a:rPr lang="en-US" dirty="0"/>
            <a:t>: this type of activity encourages children to apply criteria and use the thinking and language of classification, </a:t>
          </a:r>
          <a:r>
            <a:rPr lang="en-US" dirty="0" err="1"/>
            <a:t>generalising</a:t>
          </a:r>
          <a:r>
            <a:rPr lang="en-US" dirty="0"/>
            <a:t> or defining a group.</a:t>
          </a:r>
        </a:p>
      </dgm:t>
    </dgm:pt>
    <dgm:pt modelId="{F9028A55-7820-40B8-80B5-EECCE6B92A00}" type="parTrans" cxnId="{7CBB8663-66C9-48EA-A5A7-B5C0D69EC8A9}">
      <dgm:prSet/>
      <dgm:spPr/>
      <dgm:t>
        <a:bodyPr/>
        <a:lstStyle/>
        <a:p>
          <a:endParaRPr lang="en-US"/>
        </a:p>
      </dgm:t>
    </dgm:pt>
    <dgm:pt modelId="{D95BF07A-2636-4C1C-9496-21D627243F0F}" type="sibTrans" cxnId="{7CBB8663-66C9-48EA-A5A7-B5C0D69EC8A9}">
      <dgm:prSet/>
      <dgm:spPr/>
      <dgm:t>
        <a:bodyPr/>
        <a:lstStyle/>
        <a:p>
          <a:pPr>
            <a:lnSpc>
              <a:spcPct val="100000"/>
            </a:lnSpc>
          </a:pPr>
          <a:endParaRPr lang="en-US"/>
        </a:p>
      </dgm:t>
    </dgm:pt>
    <dgm:pt modelId="{97208C01-26AC-42BE-8918-1390B9D62FF6}">
      <dgm:prSet/>
      <dgm:spPr/>
      <dgm:t>
        <a:bodyPr/>
        <a:lstStyle/>
        <a:p>
          <a:pPr>
            <a:lnSpc>
              <a:spcPct val="100000"/>
            </a:lnSpc>
          </a:pPr>
          <a:r>
            <a:rPr lang="en-US" b="1" u="sng" dirty="0"/>
            <a:t>Sequencing Activities</a:t>
          </a:r>
          <a:r>
            <a:rPr lang="en-US" dirty="0"/>
            <a:t>: in order to complete a task pupils have to collaborate while thinking and talking about the order of events, instructions or descriptions of processes.</a:t>
          </a:r>
        </a:p>
      </dgm:t>
    </dgm:pt>
    <dgm:pt modelId="{6633B256-71AF-40C0-B75D-F8741647F70C}" type="parTrans" cxnId="{3C98B794-186A-4784-B0DE-DE28F6EDB7A6}">
      <dgm:prSet/>
      <dgm:spPr/>
      <dgm:t>
        <a:bodyPr/>
        <a:lstStyle/>
        <a:p>
          <a:endParaRPr lang="en-US"/>
        </a:p>
      </dgm:t>
    </dgm:pt>
    <dgm:pt modelId="{C03819AD-33B5-4ED5-B121-5F45A5C788CF}" type="sibTrans" cxnId="{3C98B794-186A-4784-B0DE-DE28F6EDB7A6}">
      <dgm:prSet/>
      <dgm:spPr/>
      <dgm:t>
        <a:bodyPr/>
        <a:lstStyle/>
        <a:p>
          <a:pPr>
            <a:lnSpc>
              <a:spcPct val="100000"/>
            </a:lnSpc>
          </a:pPr>
          <a:endParaRPr lang="en-US"/>
        </a:p>
      </dgm:t>
    </dgm:pt>
    <dgm:pt modelId="{66F554A3-EB94-487B-9E7A-D8DFEBDB6432}">
      <dgm:prSet/>
      <dgm:spPr/>
      <dgm:t>
        <a:bodyPr/>
        <a:lstStyle/>
        <a:p>
          <a:pPr>
            <a:lnSpc>
              <a:spcPct val="100000"/>
            </a:lnSpc>
          </a:pPr>
          <a:r>
            <a:rPr lang="en-US" b="1" u="sng" dirty="0"/>
            <a:t>Ranking Activities</a:t>
          </a:r>
          <a:r>
            <a:rPr lang="en-US" dirty="0"/>
            <a:t>: by </a:t>
          </a:r>
          <a:r>
            <a:rPr lang="en-US" dirty="0" err="1"/>
            <a:t>organising</a:t>
          </a:r>
          <a:r>
            <a:rPr lang="en-US" dirty="0"/>
            <a:t> items or people according to a given criteria, pupils are encouraged to evaluate, estimate, measure or judge while using the appropriate language required. </a:t>
          </a:r>
        </a:p>
      </dgm:t>
    </dgm:pt>
    <dgm:pt modelId="{905EC44F-D071-4FF4-BBE8-BDB95F9445B5}" type="parTrans" cxnId="{11C4332C-D044-4BEC-B3F8-80D937B4AE0E}">
      <dgm:prSet/>
      <dgm:spPr/>
      <dgm:t>
        <a:bodyPr/>
        <a:lstStyle/>
        <a:p>
          <a:endParaRPr lang="en-US"/>
        </a:p>
      </dgm:t>
    </dgm:pt>
    <dgm:pt modelId="{44E0B2CB-19C4-4981-B63C-EF5A8A13B8EA}" type="sibTrans" cxnId="{11C4332C-D044-4BEC-B3F8-80D937B4AE0E}">
      <dgm:prSet/>
      <dgm:spPr/>
      <dgm:t>
        <a:bodyPr/>
        <a:lstStyle/>
        <a:p>
          <a:endParaRPr lang="en-US"/>
        </a:p>
      </dgm:t>
    </dgm:pt>
    <dgm:pt modelId="{C7FA550C-EB7E-4E38-9150-E3D035EE3369}" type="pres">
      <dgm:prSet presAssocID="{61923FF4-EE57-46EA-9C1E-9EFBC9065DE5}" presName="root" presStyleCnt="0">
        <dgm:presLayoutVars>
          <dgm:dir/>
          <dgm:resizeHandles val="exact"/>
        </dgm:presLayoutVars>
      </dgm:prSet>
      <dgm:spPr/>
    </dgm:pt>
    <dgm:pt modelId="{E0237C85-411D-45D0-ABE1-1A256C494F68}" type="pres">
      <dgm:prSet presAssocID="{61923FF4-EE57-46EA-9C1E-9EFBC9065DE5}" presName="container" presStyleCnt="0">
        <dgm:presLayoutVars>
          <dgm:dir/>
          <dgm:resizeHandles val="exact"/>
        </dgm:presLayoutVars>
      </dgm:prSet>
      <dgm:spPr/>
    </dgm:pt>
    <dgm:pt modelId="{24583591-2D5B-413F-ADCE-FC097947E94A}" type="pres">
      <dgm:prSet presAssocID="{51515936-088F-4E1A-81A8-2DE3622E75E1}" presName="compNode" presStyleCnt="0"/>
      <dgm:spPr/>
    </dgm:pt>
    <dgm:pt modelId="{68D67BAE-D260-44A6-9179-986877707543}" type="pres">
      <dgm:prSet presAssocID="{51515936-088F-4E1A-81A8-2DE3622E75E1}" presName="iconBgRect" presStyleLbl="bgShp" presStyleIdx="0" presStyleCnt="5"/>
      <dgm:spPr/>
    </dgm:pt>
    <dgm:pt modelId="{28FB27A4-B55A-4CDE-9E31-7467B9A49D28}" type="pres">
      <dgm:prSet presAssocID="{51515936-088F-4E1A-81A8-2DE3622E75E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atistics"/>
        </a:ext>
      </dgm:extLst>
    </dgm:pt>
    <dgm:pt modelId="{F35BA9DC-3665-4FA7-9252-A0BA28CFBB88}" type="pres">
      <dgm:prSet presAssocID="{51515936-088F-4E1A-81A8-2DE3622E75E1}" presName="spaceRect" presStyleCnt="0"/>
      <dgm:spPr/>
    </dgm:pt>
    <dgm:pt modelId="{803613C6-6B69-4D07-ACCB-2408A44F7141}" type="pres">
      <dgm:prSet presAssocID="{51515936-088F-4E1A-81A8-2DE3622E75E1}" presName="textRect" presStyleLbl="revTx" presStyleIdx="0" presStyleCnt="5">
        <dgm:presLayoutVars>
          <dgm:chMax val="1"/>
          <dgm:chPref val="1"/>
        </dgm:presLayoutVars>
      </dgm:prSet>
      <dgm:spPr/>
    </dgm:pt>
    <dgm:pt modelId="{797412D4-8BB0-4F1C-A100-601EAEA08BBD}" type="pres">
      <dgm:prSet presAssocID="{82CEE8BD-4421-4AB3-A2A7-1F8030836FD8}" presName="sibTrans" presStyleLbl="sibTrans2D1" presStyleIdx="0" presStyleCnt="0"/>
      <dgm:spPr/>
    </dgm:pt>
    <dgm:pt modelId="{1DE99AA2-78B9-419D-B31D-7BFF8E23388C}" type="pres">
      <dgm:prSet presAssocID="{422E4EC7-9066-4D43-90BF-FB02F55FFCCD}" presName="compNode" presStyleCnt="0"/>
      <dgm:spPr/>
    </dgm:pt>
    <dgm:pt modelId="{76E53B1E-B717-42DF-9D69-978B5B1542D1}" type="pres">
      <dgm:prSet presAssocID="{422E4EC7-9066-4D43-90BF-FB02F55FFCCD}" presName="iconBgRect" presStyleLbl="bgShp" presStyleIdx="1" presStyleCnt="5"/>
      <dgm:spPr/>
    </dgm:pt>
    <dgm:pt modelId="{40D1A4C6-7DDE-4AF6-89CA-EB688F603D59}" type="pres">
      <dgm:prSet presAssocID="{422E4EC7-9066-4D43-90BF-FB02F55FFCC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erson with Idea"/>
        </a:ext>
      </dgm:extLst>
    </dgm:pt>
    <dgm:pt modelId="{76A79D6A-5BA6-436F-862C-28313BD0584F}" type="pres">
      <dgm:prSet presAssocID="{422E4EC7-9066-4D43-90BF-FB02F55FFCCD}" presName="spaceRect" presStyleCnt="0"/>
      <dgm:spPr/>
    </dgm:pt>
    <dgm:pt modelId="{C22E1731-E729-47C9-BECC-E123D421767B}" type="pres">
      <dgm:prSet presAssocID="{422E4EC7-9066-4D43-90BF-FB02F55FFCCD}" presName="textRect" presStyleLbl="revTx" presStyleIdx="1" presStyleCnt="5">
        <dgm:presLayoutVars>
          <dgm:chMax val="1"/>
          <dgm:chPref val="1"/>
        </dgm:presLayoutVars>
      </dgm:prSet>
      <dgm:spPr/>
    </dgm:pt>
    <dgm:pt modelId="{8DEDA81B-ED4C-4DA1-AACB-32AF697C0C41}" type="pres">
      <dgm:prSet presAssocID="{768D2330-0903-4C4B-920F-E16ADEE82EBF}" presName="sibTrans" presStyleLbl="sibTrans2D1" presStyleIdx="0" presStyleCnt="0"/>
      <dgm:spPr/>
    </dgm:pt>
    <dgm:pt modelId="{A2917A38-F64B-47BF-BDF5-D2D528A5FD51}" type="pres">
      <dgm:prSet presAssocID="{91371B6F-2A6F-4940-89AE-2E990DF6E41E}" presName="compNode" presStyleCnt="0"/>
      <dgm:spPr/>
    </dgm:pt>
    <dgm:pt modelId="{D56ED03D-3426-4F07-B3C3-15AF69966B80}" type="pres">
      <dgm:prSet presAssocID="{91371B6F-2A6F-4940-89AE-2E990DF6E41E}" presName="iconBgRect" presStyleLbl="bgShp" presStyleIdx="2" presStyleCnt="5"/>
      <dgm:spPr/>
    </dgm:pt>
    <dgm:pt modelId="{BDCE1360-881A-4DEB-9686-1D94BCD589FD}" type="pres">
      <dgm:prSet presAssocID="{91371B6F-2A6F-4940-89AE-2E990DF6E41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ance Steps"/>
        </a:ext>
      </dgm:extLst>
    </dgm:pt>
    <dgm:pt modelId="{C0598B7C-4E1D-45A2-92BE-4F8EEAE90B2E}" type="pres">
      <dgm:prSet presAssocID="{91371B6F-2A6F-4940-89AE-2E990DF6E41E}" presName="spaceRect" presStyleCnt="0"/>
      <dgm:spPr/>
    </dgm:pt>
    <dgm:pt modelId="{BC170EAE-20BD-42FE-B526-CF3CD1F829E8}" type="pres">
      <dgm:prSet presAssocID="{91371B6F-2A6F-4940-89AE-2E990DF6E41E}" presName="textRect" presStyleLbl="revTx" presStyleIdx="2" presStyleCnt="5">
        <dgm:presLayoutVars>
          <dgm:chMax val="1"/>
          <dgm:chPref val="1"/>
        </dgm:presLayoutVars>
      </dgm:prSet>
      <dgm:spPr/>
    </dgm:pt>
    <dgm:pt modelId="{E344B3E8-8FB3-4CFA-B37F-3C0AB6E768C4}" type="pres">
      <dgm:prSet presAssocID="{D95BF07A-2636-4C1C-9496-21D627243F0F}" presName="sibTrans" presStyleLbl="sibTrans2D1" presStyleIdx="0" presStyleCnt="0"/>
      <dgm:spPr/>
    </dgm:pt>
    <dgm:pt modelId="{AE6CEC8E-E576-4F1B-93BD-F4B01CEB9E72}" type="pres">
      <dgm:prSet presAssocID="{97208C01-26AC-42BE-8918-1390B9D62FF6}" presName="compNode" presStyleCnt="0"/>
      <dgm:spPr/>
    </dgm:pt>
    <dgm:pt modelId="{3D489E1A-A1D6-489E-AD7C-66BF4025154D}" type="pres">
      <dgm:prSet presAssocID="{97208C01-26AC-42BE-8918-1390B9D62FF6}" presName="iconBgRect" presStyleLbl="bgShp" presStyleIdx="3" presStyleCnt="5"/>
      <dgm:spPr/>
    </dgm:pt>
    <dgm:pt modelId="{6BFD9AC4-22BE-42A4-BA50-40B8A6BA6882}" type="pres">
      <dgm:prSet presAssocID="{97208C01-26AC-42BE-8918-1390B9D62FF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lassroom"/>
        </a:ext>
      </dgm:extLst>
    </dgm:pt>
    <dgm:pt modelId="{59CF4396-2DB6-4ED3-A441-CB1CA6940786}" type="pres">
      <dgm:prSet presAssocID="{97208C01-26AC-42BE-8918-1390B9D62FF6}" presName="spaceRect" presStyleCnt="0"/>
      <dgm:spPr/>
    </dgm:pt>
    <dgm:pt modelId="{3C1129E5-EC76-4F00-B54A-2D2395FF4B3B}" type="pres">
      <dgm:prSet presAssocID="{97208C01-26AC-42BE-8918-1390B9D62FF6}" presName="textRect" presStyleLbl="revTx" presStyleIdx="3" presStyleCnt="5">
        <dgm:presLayoutVars>
          <dgm:chMax val="1"/>
          <dgm:chPref val="1"/>
        </dgm:presLayoutVars>
      </dgm:prSet>
      <dgm:spPr/>
    </dgm:pt>
    <dgm:pt modelId="{84DA3021-8C4E-4DEC-B556-85B8165A3D01}" type="pres">
      <dgm:prSet presAssocID="{C03819AD-33B5-4ED5-B121-5F45A5C788CF}" presName="sibTrans" presStyleLbl="sibTrans2D1" presStyleIdx="0" presStyleCnt="0"/>
      <dgm:spPr/>
    </dgm:pt>
    <dgm:pt modelId="{F01C602A-D8EE-41AF-AD06-244D25068BE8}" type="pres">
      <dgm:prSet presAssocID="{66F554A3-EB94-487B-9E7A-D8DFEBDB6432}" presName="compNode" presStyleCnt="0"/>
      <dgm:spPr/>
    </dgm:pt>
    <dgm:pt modelId="{14DC8C8A-D108-4A1E-A993-4FE6BE69F969}" type="pres">
      <dgm:prSet presAssocID="{66F554A3-EB94-487B-9E7A-D8DFEBDB6432}" presName="iconBgRect" presStyleLbl="bgShp" presStyleIdx="4" presStyleCnt="5"/>
      <dgm:spPr/>
    </dgm:pt>
    <dgm:pt modelId="{15868BAB-327F-4319-B7C3-67C3698A5C4B}" type="pres">
      <dgm:prSet presAssocID="{66F554A3-EB94-487B-9E7A-D8DFEBDB643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Scales of Justice"/>
        </a:ext>
      </dgm:extLst>
    </dgm:pt>
    <dgm:pt modelId="{AE6F8005-170A-417D-8339-0B70356C56EB}" type="pres">
      <dgm:prSet presAssocID="{66F554A3-EB94-487B-9E7A-D8DFEBDB6432}" presName="spaceRect" presStyleCnt="0"/>
      <dgm:spPr/>
    </dgm:pt>
    <dgm:pt modelId="{C1815E71-B5BB-4297-AABD-D18C5FC0C066}" type="pres">
      <dgm:prSet presAssocID="{66F554A3-EB94-487B-9E7A-D8DFEBDB6432}" presName="textRect" presStyleLbl="revTx" presStyleIdx="4" presStyleCnt="5">
        <dgm:presLayoutVars>
          <dgm:chMax val="1"/>
          <dgm:chPref val="1"/>
        </dgm:presLayoutVars>
      </dgm:prSet>
      <dgm:spPr/>
    </dgm:pt>
  </dgm:ptLst>
  <dgm:cxnLst>
    <dgm:cxn modelId="{8DECEF10-4AF1-402C-8D19-9CB4D09C68F2}" srcId="{61923FF4-EE57-46EA-9C1E-9EFBC9065DE5}" destId="{51515936-088F-4E1A-81A8-2DE3622E75E1}" srcOrd="0" destOrd="0" parTransId="{5E4813C6-470A-44A4-920F-A17C8FFFB911}" sibTransId="{82CEE8BD-4421-4AB3-A2A7-1F8030836FD8}"/>
    <dgm:cxn modelId="{FCEF7429-E6A0-4E98-926C-89727836C266}" type="presOf" srcId="{768D2330-0903-4C4B-920F-E16ADEE82EBF}" destId="{8DEDA81B-ED4C-4DA1-AACB-32AF697C0C41}" srcOrd="0" destOrd="0" presId="urn:microsoft.com/office/officeart/2018/2/layout/IconCircleList"/>
    <dgm:cxn modelId="{11C4332C-D044-4BEC-B3F8-80D937B4AE0E}" srcId="{61923FF4-EE57-46EA-9C1E-9EFBC9065DE5}" destId="{66F554A3-EB94-487B-9E7A-D8DFEBDB6432}" srcOrd="4" destOrd="0" parTransId="{905EC44F-D071-4FF4-BBE8-BDB95F9445B5}" sibTransId="{44E0B2CB-19C4-4981-B63C-EF5A8A13B8EA}"/>
    <dgm:cxn modelId="{4FB58D32-A129-4110-B7C2-1ED8B5C91FA4}" type="presOf" srcId="{97208C01-26AC-42BE-8918-1390B9D62FF6}" destId="{3C1129E5-EC76-4F00-B54A-2D2395FF4B3B}" srcOrd="0" destOrd="0" presId="urn:microsoft.com/office/officeart/2018/2/layout/IconCircleList"/>
    <dgm:cxn modelId="{4F996F3D-2C58-407F-9A44-55464FEE5E39}" type="presOf" srcId="{82CEE8BD-4421-4AB3-A2A7-1F8030836FD8}" destId="{797412D4-8BB0-4F1C-A100-601EAEA08BBD}" srcOrd="0" destOrd="0" presId="urn:microsoft.com/office/officeart/2018/2/layout/IconCircleList"/>
    <dgm:cxn modelId="{7CBB8663-66C9-48EA-A5A7-B5C0D69EC8A9}" srcId="{61923FF4-EE57-46EA-9C1E-9EFBC9065DE5}" destId="{91371B6F-2A6F-4940-89AE-2E990DF6E41E}" srcOrd="2" destOrd="0" parTransId="{F9028A55-7820-40B8-80B5-EECCE6B92A00}" sibTransId="{D95BF07A-2636-4C1C-9496-21D627243F0F}"/>
    <dgm:cxn modelId="{E7D5404F-ECCC-4892-A62B-B08602755765}" type="presOf" srcId="{61923FF4-EE57-46EA-9C1E-9EFBC9065DE5}" destId="{C7FA550C-EB7E-4E38-9150-E3D035EE3369}" srcOrd="0" destOrd="0" presId="urn:microsoft.com/office/officeart/2018/2/layout/IconCircleList"/>
    <dgm:cxn modelId="{9B462381-8DDA-452E-BF11-3F52ABE587F7}" type="presOf" srcId="{C03819AD-33B5-4ED5-B121-5F45A5C788CF}" destId="{84DA3021-8C4E-4DEC-B556-85B8165A3D01}" srcOrd="0" destOrd="0" presId="urn:microsoft.com/office/officeart/2018/2/layout/IconCircleList"/>
    <dgm:cxn modelId="{CCA6CC84-3CFF-4D37-AEC4-51C6AF925368}" srcId="{61923FF4-EE57-46EA-9C1E-9EFBC9065DE5}" destId="{422E4EC7-9066-4D43-90BF-FB02F55FFCCD}" srcOrd="1" destOrd="0" parTransId="{3CEA465E-76D0-44F7-B41A-46263EC82476}" sibTransId="{768D2330-0903-4C4B-920F-E16ADEE82EBF}"/>
    <dgm:cxn modelId="{9D5B2F93-D631-49D2-98D9-4D9D3CC14456}" type="presOf" srcId="{51515936-088F-4E1A-81A8-2DE3622E75E1}" destId="{803613C6-6B69-4D07-ACCB-2408A44F7141}" srcOrd="0" destOrd="0" presId="urn:microsoft.com/office/officeart/2018/2/layout/IconCircleList"/>
    <dgm:cxn modelId="{3C98B794-186A-4784-B0DE-DE28F6EDB7A6}" srcId="{61923FF4-EE57-46EA-9C1E-9EFBC9065DE5}" destId="{97208C01-26AC-42BE-8918-1390B9D62FF6}" srcOrd="3" destOrd="0" parTransId="{6633B256-71AF-40C0-B75D-F8741647F70C}" sibTransId="{C03819AD-33B5-4ED5-B121-5F45A5C788CF}"/>
    <dgm:cxn modelId="{DD1EFE9B-2EDA-4A03-8CB0-E4E184B371BE}" type="presOf" srcId="{91371B6F-2A6F-4940-89AE-2E990DF6E41E}" destId="{BC170EAE-20BD-42FE-B526-CF3CD1F829E8}" srcOrd="0" destOrd="0" presId="urn:microsoft.com/office/officeart/2018/2/layout/IconCircleList"/>
    <dgm:cxn modelId="{B78D96D6-4409-4FAC-B02D-0D71FB29CA5F}" type="presOf" srcId="{422E4EC7-9066-4D43-90BF-FB02F55FFCCD}" destId="{C22E1731-E729-47C9-BECC-E123D421767B}" srcOrd="0" destOrd="0" presId="urn:microsoft.com/office/officeart/2018/2/layout/IconCircleList"/>
    <dgm:cxn modelId="{219C2BE5-166A-4E8C-9EED-5B15364BE4AD}" type="presOf" srcId="{D95BF07A-2636-4C1C-9496-21D627243F0F}" destId="{E344B3E8-8FB3-4CFA-B37F-3C0AB6E768C4}" srcOrd="0" destOrd="0" presId="urn:microsoft.com/office/officeart/2018/2/layout/IconCircleList"/>
    <dgm:cxn modelId="{52F7D0F9-96A7-4032-8A10-B9AC895AE2BA}" type="presOf" srcId="{66F554A3-EB94-487B-9E7A-D8DFEBDB6432}" destId="{C1815E71-B5BB-4297-AABD-D18C5FC0C066}" srcOrd="0" destOrd="0" presId="urn:microsoft.com/office/officeart/2018/2/layout/IconCircleList"/>
    <dgm:cxn modelId="{314505CB-8F8A-453C-A722-404FD83880D8}" type="presParOf" srcId="{C7FA550C-EB7E-4E38-9150-E3D035EE3369}" destId="{E0237C85-411D-45D0-ABE1-1A256C494F68}" srcOrd="0" destOrd="0" presId="urn:microsoft.com/office/officeart/2018/2/layout/IconCircleList"/>
    <dgm:cxn modelId="{86FA6369-AC31-4C7E-AE48-EB4F5EAEA4DE}" type="presParOf" srcId="{E0237C85-411D-45D0-ABE1-1A256C494F68}" destId="{24583591-2D5B-413F-ADCE-FC097947E94A}" srcOrd="0" destOrd="0" presId="urn:microsoft.com/office/officeart/2018/2/layout/IconCircleList"/>
    <dgm:cxn modelId="{B4AD6D80-7D8E-4A39-B973-45D63D952EBA}" type="presParOf" srcId="{24583591-2D5B-413F-ADCE-FC097947E94A}" destId="{68D67BAE-D260-44A6-9179-986877707543}" srcOrd="0" destOrd="0" presId="urn:microsoft.com/office/officeart/2018/2/layout/IconCircleList"/>
    <dgm:cxn modelId="{6F90CD8E-12FF-4BB6-B6AA-D2B1B24C5C18}" type="presParOf" srcId="{24583591-2D5B-413F-ADCE-FC097947E94A}" destId="{28FB27A4-B55A-4CDE-9E31-7467B9A49D28}" srcOrd="1" destOrd="0" presId="urn:microsoft.com/office/officeart/2018/2/layout/IconCircleList"/>
    <dgm:cxn modelId="{9FB83C90-9FB2-462A-86C6-63570041799F}" type="presParOf" srcId="{24583591-2D5B-413F-ADCE-FC097947E94A}" destId="{F35BA9DC-3665-4FA7-9252-A0BA28CFBB88}" srcOrd="2" destOrd="0" presId="urn:microsoft.com/office/officeart/2018/2/layout/IconCircleList"/>
    <dgm:cxn modelId="{1F8C9037-BADA-448C-A63C-0852852A86C4}" type="presParOf" srcId="{24583591-2D5B-413F-ADCE-FC097947E94A}" destId="{803613C6-6B69-4D07-ACCB-2408A44F7141}" srcOrd="3" destOrd="0" presId="urn:microsoft.com/office/officeart/2018/2/layout/IconCircleList"/>
    <dgm:cxn modelId="{459765D6-7E30-4DAE-9A4E-BC6F349B16D7}" type="presParOf" srcId="{E0237C85-411D-45D0-ABE1-1A256C494F68}" destId="{797412D4-8BB0-4F1C-A100-601EAEA08BBD}" srcOrd="1" destOrd="0" presId="urn:microsoft.com/office/officeart/2018/2/layout/IconCircleList"/>
    <dgm:cxn modelId="{A0A6585D-7395-4176-8EF9-1046836CF036}" type="presParOf" srcId="{E0237C85-411D-45D0-ABE1-1A256C494F68}" destId="{1DE99AA2-78B9-419D-B31D-7BFF8E23388C}" srcOrd="2" destOrd="0" presId="urn:microsoft.com/office/officeart/2018/2/layout/IconCircleList"/>
    <dgm:cxn modelId="{AB97AEE3-F3AD-4D91-9C0E-D67F266AF6F5}" type="presParOf" srcId="{1DE99AA2-78B9-419D-B31D-7BFF8E23388C}" destId="{76E53B1E-B717-42DF-9D69-978B5B1542D1}" srcOrd="0" destOrd="0" presId="urn:microsoft.com/office/officeart/2018/2/layout/IconCircleList"/>
    <dgm:cxn modelId="{EC166A96-039F-4281-8588-F37FEA768E5F}" type="presParOf" srcId="{1DE99AA2-78B9-419D-B31D-7BFF8E23388C}" destId="{40D1A4C6-7DDE-4AF6-89CA-EB688F603D59}" srcOrd="1" destOrd="0" presId="urn:microsoft.com/office/officeart/2018/2/layout/IconCircleList"/>
    <dgm:cxn modelId="{5224075D-AA57-4557-AE56-E9FC8244EE0E}" type="presParOf" srcId="{1DE99AA2-78B9-419D-B31D-7BFF8E23388C}" destId="{76A79D6A-5BA6-436F-862C-28313BD0584F}" srcOrd="2" destOrd="0" presId="urn:microsoft.com/office/officeart/2018/2/layout/IconCircleList"/>
    <dgm:cxn modelId="{FBC17D87-D0B2-426B-A3F6-1E9F7067C40D}" type="presParOf" srcId="{1DE99AA2-78B9-419D-B31D-7BFF8E23388C}" destId="{C22E1731-E729-47C9-BECC-E123D421767B}" srcOrd="3" destOrd="0" presId="urn:microsoft.com/office/officeart/2018/2/layout/IconCircleList"/>
    <dgm:cxn modelId="{C85AC001-E24E-46F5-A4C0-C5C51988DD07}" type="presParOf" srcId="{E0237C85-411D-45D0-ABE1-1A256C494F68}" destId="{8DEDA81B-ED4C-4DA1-AACB-32AF697C0C41}" srcOrd="3" destOrd="0" presId="urn:microsoft.com/office/officeart/2018/2/layout/IconCircleList"/>
    <dgm:cxn modelId="{B70BDEFE-D772-48DC-A36A-994C0BA9A4BF}" type="presParOf" srcId="{E0237C85-411D-45D0-ABE1-1A256C494F68}" destId="{A2917A38-F64B-47BF-BDF5-D2D528A5FD51}" srcOrd="4" destOrd="0" presId="urn:microsoft.com/office/officeart/2018/2/layout/IconCircleList"/>
    <dgm:cxn modelId="{10F2D085-DC40-4B15-9FAF-4937166E4EB2}" type="presParOf" srcId="{A2917A38-F64B-47BF-BDF5-D2D528A5FD51}" destId="{D56ED03D-3426-4F07-B3C3-15AF69966B80}" srcOrd="0" destOrd="0" presId="urn:microsoft.com/office/officeart/2018/2/layout/IconCircleList"/>
    <dgm:cxn modelId="{7A3FE366-B645-493F-AB6E-67322CE90B33}" type="presParOf" srcId="{A2917A38-F64B-47BF-BDF5-D2D528A5FD51}" destId="{BDCE1360-881A-4DEB-9686-1D94BCD589FD}" srcOrd="1" destOrd="0" presId="urn:microsoft.com/office/officeart/2018/2/layout/IconCircleList"/>
    <dgm:cxn modelId="{FDF27AC5-B8D8-431F-9ADA-FBDDEE3756BA}" type="presParOf" srcId="{A2917A38-F64B-47BF-BDF5-D2D528A5FD51}" destId="{C0598B7C-4E1D-45A2-92BE-4F8EEAE90B2E}" srcOrd="2" destOrd="0" presId="urn:microsoft.com/office/officeart/2018/2/layout/IconCircleList"/>
    <dgm:cxn modelId="{E80F923A-12C1-401F-B12C-CF015DF361A4}" type="presParOf" srcId="{A2917A38-F64B-47BF-BDF5-D2D528A5FD51}" destId="{BC170EAE-20BD-42FE-B526-CF3CD1F829E8}" srcOrd="3" destOrd="0" presId="urn:microsoft.com/office/officeart/2018/2/layout/IconCircleList"/>
    <dgm:cxn modelId="{C2E6CAB5-D864-4F43-B42D-8911FB01E292}" type="presParOf" srcId="{E0237C85-411D-45D0-ABE1-1A256C494F68}" destId="{E344B3E8-8FB3-4CFA-B37F-3C0AB6E768C4}" srcOrd="5" destOrd="0" presId="urn:microsoft.com/office/officeart/2018/2/layout/IconCircleList"/>
    <dgm:cxn modelId="{A7F1121A-967E-45B3-9B00-27317516BC59}" type="presParOf" srcId="{E0237C85-411D-45D0-ABE1-1A256C494F68}" destId="{AE6CEC8E-E576-4F1B-93BD-F4B01CEB9E72}" srcOrd="6" destOrd="0" presId="urn:microsoft.com/office/officeart/2018/2/layout/IconCircleList"/>
    <dgm:cxn modelId="{0BCBC41D-44E5-4EE9-A52F-557E30D268AB}" type="presParOf" srcId="{AE6CEC8E-E576-4F1B-93BD-F4B01CEB9E72}" destId="{3D489E1A-A1D6-489E-AD7C-66BF4025154D}" srcOrd="0" destOrd="0" presId="urn:microsoft.com/office/officeart/2018/2/layout/IconCircleList"/>
    <dgm:cxn modelId="{C4031640-956D-4583-AC98-59448A3CF3EC}" type="presParOf" srcId="{AE6CEC8E-E576-4F1B-93BD-F4B01CEB9E72}" destId="{6BFD9AC4-22BE-42A4-BA50-40B8A6BA6882}" srcOrd="1" destOrd="0" presId="urn:microsoft.com/office/officeart/2018/2/layout/IconCircleList"/>
    <dgm:cxn modelId="{EB9BE557-DEF5-4006-A46A-AEB1FE87FD9B}" type="presParOf" srcId="{AE6CEC8E-E576-4F1B-93BD-F4B01CEB9E72}" destId="{59CF4396-2DB6-4ED3-A441-CB1CA6940786}" srcOrd="2" destOrd="0" presId="urn:microsoft.com/office/officeart/2018/2/layout/IconCircleList"/>
    <dgm:cxn modelId="{5247D41C-32A6-44A0-B1F5-BEB9B1223236}" type="presParOf" srcId="{AE6CEC8E-E576-4F1B-93BD-F4B01CEB9E72}" destId="{3C1129E5-EC76-4F00-B54A-2D2395FF4B3B}" srcOrd="3" destOrd="0" presId="urn:microsoft.com/office/officeart/2018/2/layout/IconCircleList"/>
    <dgm:cxn modelId="{0D564B9B-DEE2-42A1-90F3-F035714C1BF8}" type="presParOf" srcId="{E0237C85-411D-45D0-ABE1-1A256C494F68}" destId="{84DA3021-8C4E-4DEC-B556-85B8165A3D01}" srcOrd="7" destOrd="0" presId="urn:microsoft.com/office/officeart/2018/2/layout/IconCircleList"/>
    <dgm:cxn modelId="{FDB68276-0624-48B4-BDBB-CD52092C5BF1}" type="presParOf" srcId="{E0237C85-411D-45D0-ABE1-1A256C494F68}" destId="{F01C602A-D8EE-41AF-AD06-244D25068BE8}" srcOrd="8" destOrd="0" presId="urn:microsoft.com/office/officeart/2018/2/layout/IconCircleList"/>
    <dgm:cxn modelId="{9848E126-FD58-48AC-99C8-00FDAC066DCE}" type="presParOf" srcId="{F01C602A-D8EE-41AF-AD06-244D25068BE8}" destId="{14DC8C8A-D108-4A1E-A993-4FE6BE69F969}" srcOrd="0" destOrd="0" presId="urn:microsoft.com/office/officeart/2018/2/layout/IconCircleList"/>
    <dgm:cxn modelId="{4784A4D3-8B01-480D-9C58-B22E07352234}" type="presParOf" srcId="{F01C602A-D8EE-41AF-AD06-244D25068BE8}" destId="{15868BAB-327F-4319-B7C3-67C3698A5C4B}" srcOrd="1" destOrd="0" presId="urn:microsoft.com/office/officeart/2018/2/layout/IconCircleList"/>
    <dgm:cxn modelId="{5B7E5E9C-4A83-47AB-BD94-CB0FED94C0BD}" type="presParOf" srcId="{F01C602A-D8EE-41AF-AD06-244D25068BE8}" destId="{AE6F8005-170A-417D-8339-0B70356C56EB}" srcOrd="2" destOrd="0" presId="urn:microsoft.com/office/officeart/2018/2/layout/IconCircleList"/>
    <dgm:cxn modelId="{5D48376F-F640-46BA-9C91-749EEC315B10}" type="presParOf" srcId="{F01C602A-D8EE-41AF-AD06-244D25068BE8}" destId="{C1815E71-B5BB-4297-AABD-D18C5FC0C066}"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CD8AD09-0B03-44CD-A497-94FC3AE7FB8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1EFFB8E-8314-4F4A-877B-2B55BF8019EA}">
      <dgm:prSet/>
      <dgm:spPr/>
      <dgm:t>
        <a:bodyPr/>
        <a:lstStyle/>
        <a:p>
          <a:r>
            <a:rPr lang="en-US" b="1" dirty="0"/>
            <a:t>Supporting Learning in the Classroom</a:t>
          </a:r>
          <a:endParaRPr lang="en-US" dirty="0"/>
        </a:p>
      </dgm:t>
    </dgm:pt>
    <dgm:pt modelId="{6A99C49B-B75A-45A1-9645-B9D2C16431A0}" type="parTrans" cxnId="{B77767A6-7BFA-4892-8573-D7C0786D7D45}">
      <dgm:prSet/>
      <dgm:spPr/>
      <dgm:t>
        <a:bodyPr/>
        <a:lstStyle/>
        <a:p>
          <a:endParaRPr lang="en-US"/>
        </a:p>
      </dgm:t>
    </dgm:pt>
    <dgm:pt modelId="{130161ED-620C-4C7E-9BDA-C0AF5CBAFF3E}" type="sibTrans" cxnId="{B77767A6-7BFA-4892-8573-D7C0786D7D45}">
      <dgm:prSet/>
      <dgm:spPr/>
      <dgm:t>
        <a:bodyPr/>
        <a:lstStyle/>
        <a:p>
          <a:endParaRPr lang="en-US"/>
        </a:p>
      </dgm:t>
    </dgm:pt>
    <dgm:pt modelId="{81D9FC1D-3377-4483-9160-3DCD113B2A34}">
      <dgm:prSet/>
      <dgm:spPr/>
      <dgm:t>
        <a:bodyPr/>
        <a:lstStyle/>
        <a:p>
          <a:r>
            <a:rPr lang="en-US" dirty="0"/>
            <a:t>1. Using the first language to</a:t>
          </a:r>
        </a:p>
      </dgm:t>
    </dgm:pt>
    <dgm:pt modelId="{EA4CD3A8-BFE6-4B71-A945-BFBE67A0BCDB}" type="parTrans" cxnId="{D9220775-AA89-402B-808C-9D27CD88C0E8}">
      <dgm:prSet/>
      <dgm:spPr/>
      <dgm:t>
        <a:bodyPr/>
        <a:lstStyle/>
        <a:p>
          <a:endParaRPr lang="en-US"/>
        </a:p>
      </dgm:t>
    </dgm:pt>
    <dgm:pt modelId="{5E07E8E1-C4F9-495C-BFAE-EC66480BA478}" type="sibTrans" cxnId="{D9220775-AA89-402B-808C-9D27CD88C0E8}">
      <dgm:prSet/>
      <dgm:spPr/>
      <dgm:t>
        <a:bodyPr/>
        <a:lstStyle/>
        <a:p>
          <a:endParaRPr lang="en-US"/>
        </a:p>
      </dgm:t>
    </dgm:pt>
    <dgm:pt modelId="{598A6716-8188-471D-84DF-B2345886AF32}">
      <dgm:prSet/>
      <dgm:spPr/>
      <dgm:t>
        <a:bodyPr/>
        <a:lstStyle/>
        <a:p>
          <a:r>
            <a:rPr lang="en-US" dirty="0"/>
            <a:t>interpret teacher’s instructions.</a:t>
          </a:r>
        </a:p>
      </dgm:t>
    </dgm:pt>
    <dgm:pt modelId="{84AE56C4-F8FA-446A-B1EB-746585BCA704}" type="parTrans" cxnId="{8C858FA4-0437-46D3-9A50-39ED00458EF8}">
      <dgm:prSet/>
      <dgm:spPr/>
      <dgm:t>
        <a:bodyPr/>
        <a:lstStyle/>
        <a:p>
          <a:endParaRPr lang="en-US"/>
        </a:p>
      </dgm:t>
    </dgm:pt>
    <dgm:pt modelId="{A253BBA0-DDD9-48F5-9E58-33EFEAB0B351}" type="sibTrans" cxnId="{8C858FA4-0437-46D3-9A50-39ED00458EF8}">
      <dgm:prSet/>
      <dgm:spPr/>
      <dgm:t>
        <a:bodyPr/>
        <a:lstStyle/>
        <a:p>
          <a:endParaRPr lang="en-US"/>
        </a:p>
      </dgm:t>
    </dgm:pt>
    <dgm:pt modelId="{21AE953D-93C3-4502-A8CE-D1286D908D6C}">
      <dgm:prSet/>
      <dgm:spPr/>
      <dgm:t>
        <a:bodyPr/>
        <a:lstStyle/>
        <a:p>
          <a:r>
            <a:rPr lang="en-US" dirty="0"/>
            <a:t>help pupils complete tasks by redefining words and phrases critical to understanding in English or L1.</a:t>
          </a:r>
        </a:p>
      </dgm:t>
    </dgm:pt>
    <dgm:pt modelId="{444DD642-1518-41A3-93D2-88C583FA58D1}" type="parTrans" cxnId="{3211F5F4-91D1-45D3-A478-F9B4AA809FC2}">
      <dgm:prSet/>
      <dgm:spPr/>
      <dgm:t>
        <a:bodyPr/>
        <a:lstStyle/>
        <a:p>
          <a:endParaRPr lang="en-US"/>
        </a:p>
      </dgm:t>
    </dgm:pt>
    <dgm:pt modelId="{CB92CFE6-3895-42E6-8CE2-4E1BBA5A0D70}" type="sibTrans" cxnId="{3211F5F4-91D1-45D3-A478-F9B4AA809FC2}">
      <dgm:prSet/>
      <dgm:spPr/>
      <dgm:t>
        <a:bodyPr/>
        <a:lstStyle/>
        <a:p>
          <a:endParaRPr lang="en-US"/>
        </a:p>
      </dgm:t>
    </dgm:pt>
    <dgm:pt modelId="{F6A5002C-53B1-4432-A945-A82E7AAB90D3}">
      <dgm:prSet/>
      <dgm:spPr/>
      <dgm:t>
        <a:bodyPr/>
        <a:lstStyle/>
        <a:p>
          <a:r>
            <a:rPr lang="en-US" dirty="0"/>
            <a:t>develop skills for learning (use of dictionary/developing vocabulary)</a:t>
          </a:r>
        </a:p>
      </dgm:t>
    </dgm:pt>
    <dgm:pt modelId="{848F1C35-5363-4A38-A854-31CAC13A7249}" type="parTrans" cxnId="{846F69CB-1915-453F-B8E3-A0ED8E3312CC}">
      <dgm:prSet/>
      <dgm:spPr/>
      <dgm:t>
        <a:bodyPr/>
        <a:lstStyle/>
        <a:p>
          <a:endParaRPr lang="en-US"/>
        </a:p>
      </dgm:t>
    </dgm:pt>
    <dgm:pt modelId="{23799629-C848-40EF-8C3C-4ED0044ECC00}" type="sibTrans" cxnId="{846F69CB-1915-453F-B8E3-A0ED8E3312CC}">
      <dgm:prSet/>
      <dgm:spPr/>
      <dgm:t>
        <a:bodyPr/>
        <a:lstStyle/>
        <a:p>
          <a:endParaRPr lang="en-US"/>
        </a:p>
      </dgm:t>
    </dgm:pt>
    <dgm:pt modelId="{E7D031C4-88D9-4458-9562-129B8DB88490}">
      <dgm:prSet/>
      <dgm:spPr/>
      <dgm:t>
        <a:bodyPr/>
        <a:lstStyle/>
        <a:p>
          <a:r>
            <a:rPr lang="en-US" dirty="0"/>
            <a:t>support conceptual development by oral explanation.</a:t>
          </a:r>
        </a:p>
      </dgm:t>
    </dgm:pt>
    <dgm:pt modelId="{60F24396-970E-438C-AC2E-5545042F2485}" type="parTrans" cxnId="{A8C4EA89-38D2-4865-9E08-823A86972B8A}">
      <dgm:prSet/>
      <dgm:spPr/>
      <dgm:t>
        <a:bodyPr/>
        <a:lstStyle/>
        <a:p>
          <a:endParaRPr lang="en-US"/>
        </a:p>
      </dgm:t>
    </dgm:pt>
    <dgm:pt modelId="{7BD3FF90-09DA-4ADB-8502-0D900D9E7D4D}" type="sibTrans" cxnId="{A8C4EA89-38D2-4865-9E08-823A86972B8A}">
      <dgm:prSet/>
      <dgm:spPr/>
      <dgm:t>
        <a:bodyPr/>
        <a:lstStyle/>
        <a:p>
          <a:endParaRPr lang="en-US"/>
        </a:p>
      </dgm:t>
    </dgm:pt>
    <dgm:pt modelId="{6357AFEB-0E96-4178-A0E1-42C2C2917BDE}">
      <dgm:prSet/>
      <dgm:spPr/>
      <dgm:t>
        <a:bodyPr/>
        <a:lstStyle/>
        <a:p>
          <a:pPr rtl="0"/>
          <a:r>
            <a:rPr lang="en-US" dirty="0"/>
            <a:t>discuss any social /emotional</a:t>
          </a:r>
          <a:r>
            <a:rPr lang="en-US" b="1" dirty="0"/>
            <a:t> </a:t>
          </a:r>
          <a:r>
            <a:rPr lang="en-US" b="1" dirty="0">
              <a:latin typeface="Calibri Light" panose="020F0302020204030204"/>
            </a:rPr>
            <a:t>issues</a:t>
          </a:r>
        </a:p>
      </dgm:t>
    </dgm:pt>
    <dgm:pt modelId="{7890D888-304A-4495-A3DC-B2A92FF1FE51}" type="parTrans" cxnId="{68355EE7-DE0D-4667-95A1-53AC2868B4FC}">
      <dgm:prSet/>
      <dgm:spPr/>
      <dgm:t>
        <a:bodyPr/>
        <a:lstStyle/>
        <a:p>
          <a:endParaRPr lang="en-US"/>
        </a:p>
      </dgm:t>
    </dgm:pt>
    <dgm:pt modelId="{D088826D-32D3-4792-AF4D-AAD10E94C169}" type="sibTrans" cxnId="{68355EE7-DE0D-4667-95A1-53AC2868B4FC}">
      <dgm:prSet/>
      <dgm:spPr/>
      <dgm:t>
        <a:bodyPr/>
        <a:lstStyle/>
        <a:p>
          <a:endParaRPr lang="en-US"/>
        </a:p>
      </dgm:t>
    </dgm:pt>
    <dgm:pt modelId="{4AB1BD85-6973-4845-B88A-985158080F59}">
      <dgm:prSet phldr="0"/>
      <dgm:spPr/>
      <dgm:t>
        <a:bodyPr/>
        <a:lstStyle/>
        <a:p>
          <a:r>
            <a:rPr lang="en-US" dirty="0"/>
            <a:t>3. Contribute to pupil assessments and reports by feeding back to school staff on pupil progress.</a:t>
          </a:r>
        </a:p>
      </dgm:t>
    </dgm:pt>
    <dgm:pt modelId="{D757EEFE-3986-400D-9B0B-D6523876E496}" type="parTrans" cxnId="{40132824-6AC3-40C1-B2F0-083FD73F35AF}">
      <dgm:prSet/>
      <dgm:spPr/>
    </dgm:pt>
    <dgm:pt modelId="{BAD72842-8094-4732-B461-491B61250134}" type="sibTrans" cxnId="{40132824-6AC3-40C1-B2F0-083FD73F35AF}">
      <dgm:prSet/>
      <dgm:spPr/>
    </dgm:pt>
    <dgm:pt modelId="{6E4D6DB6-EC83-4D3A-9BA2-0416E31FD6BD}">
      <dgm:prSet phldr="0"/>
      <dgm:spPr/>
      <dgm:t>
        <a:bodyPr/>
        <a:lstStyle/>
        <a:p>
          <a:r>
            <a:rPr lang="en-US" dirty="0">
              <a:latin typeface="Calibri Light" panose="020F0302020204030204"/>
            </a:rPr>
            <a:t>2</a:t>
          </a:r>
          <a:r>
            <a:rPr lang="en-US" dirty="0"/>
            <a:t>. Provide access to new learning by making links with previous learning, knowledge, home values and culture.</a:t>
          </a:r>
        </a:p>
      </dgm:t>
    </dgm:pt>
    <dgm:pt modelId="{15CA29C3-87FA-4D51-9429-207876027B3F}" type="parTrans" cxnId="{35272418-7760-4074-92BA-2042F5FD9F4A}">
      <dgm:prSet/>
      <dgm:spPr/>
    </dgm:pt>
    <dgm:pt modelId="{4B22CF88-9F6C-4407-88DC-7755C32E081B}" type="sibTrans" cxnId="{35272418-7760-4074-92BA-2042F5FD9F4A}">
      <dgm:prSet/>
      <dgm:spPr/>
    </dgm:pt>
    <dgm:pt modelId="{9BC0F2E8-010C-407D-9733-865238B2722F}" type="pres">
      <dgm:prSet presAssocID="{DCD8AD09-0B03-44CD-A497-94FC3AE7FB8F}" presName="linear" presStyleCnt="0">
        <dgm:presLayoutVars>
          <dgm:animLvl val="lvl"/>
          <dgm:resizeHandles val="exact"/>
        </dgm:presLayoutVars>
      </dgm:prSet>
      <dgm:spPr/>
    </dgm:pt>
    <dgm:pt modelId="{C2279ECE-4DF1-4D80-97AF-8C5C6CE580AE}" type="pres">
      <dgm:prSet presAssocID="{81EFFB8E-8314-4F4A-877B-2B55BF8019EA}" presName="parentText" presStyleLbl="node1" presStyleIdx="0" presStyleCnt="4">
        <dgm:presLayoutVars>
          <dgm:chMax val="0"/>
          <dgm:bulletEnabled val="1"/>
        </dgm:presLayoutVars>
      </dgm:prSet>
      <dgm:spPr/>
    </dgm:pt>
    <dgm:pt modelId="{988ACCDA-B644-409D-A635-0D57ED8E4141}" type="pres">
      <dgm:prSet presAssocID="{130161ED-620C-4C7E-9BDA-C0AF5CBAFF3E}" presName="spacer" presStyleCnt="0"/>
      <dgm:spPr/>
    </dgm:pt>
    <dgm:pt modelId="{E89A8993-D6E6-4E0B-BB37-4E2F1E71ED35}" type="pres">
      <dgm:prSet presAssocID="{81D9FC1D-3377-4483-9160-3DCD113B2A34}" presName="parentText" presStyleLbl="node1" presStyleIdx="1" presStyleCnt="4">
        <dgm:presLayoutVars>
          <dgm:chMax val="0"/>
          <dgm:bulletEnabled val="1"/>
        </dgm:presLayoutVars>
      </dgm:prSet>
      <dgm:spPr/>
    </dgm:pt>
    <dgm:pt modelId="{CB9AB02C-CB6A-4E4B-BAE3-70646A50B4CA}" type="pres">
      <dgm:prSet presAssocID="{81D9FC1D-3377-4483-9160-3DCD113B2A34}" presName="childText" presStyleLbl="revTx" presStyleIdx="0" presStyleCnt="1">
        <dgm:presLayoutVars>
          <dgm:bulletEnabled val="1"/>
        </dgm:presLayoutVars>
      </dgm:prSet>
      <dgm:spPr/>
    </dgm:pt>
    <dgm:pt modelId="{2F90348C-27E4-4725-8E16-830D738BB74F}" type="pres">
      <dgm:prSet presAssocID="{6E4D6DB6-EC83-4D3A-9BA2-0416E31FD6BD}" presName="parentText" presStyleLbl="node1" presStyleIdx="2" presStyleCnt="4">
        <dgm:presLayoutVars>
          <dgm:chMax val="0"/>
          <dgm:bulletEnabled val="1"/>
        </dgm:presLayoutVars>
      </dgm:prSet>
      <dgm:spPr/>
    </dgm:pt>
    <dgm:pt modelId="{B462AF28-5D31-4D3E-B6D6-087F456C4A23}" type="pres">
      <dgm:prSet presAssocID="{4B22CF88-9F6C-4407-88DC-7755C32E081B}" presName="spacer" presStyleCnt="0"/>
      <dgm:spPr/>
    </dgm:pt>
    <dgm:pt modelId="{4DBBF1F0-0850-4A0B-BE0B-13E467ABB2DE}" type="pres">
      <dgm:prSet presAssocID="{4AB1BD85-6973-4845-B88A-985158080F59}" presName="parentText" presStyleLbl="node1" presStyleIdx="3" presStyleCnt="4">
        <dgm:presLayoutVars>
          <dgm:chMax val="0"/>
          <dgm:bulletEnabled val="1"/>
        </dgm:presLayoutVars>
      </dgm:prSet>
      <dgm:spPr/>
    </dgm:pt>
  </dgm:ptLst>
  <dgm:cxnLst>
    <dgm:cxn modelId="{35272418-7760-4074-92BA-2042F5FD9F4A}" srcId="{DCD8AD09-0B03-44CD-A497-94FC3AE7FB8F}" destId="{6E4D6DB6-EC83-4D3A-9BA2-0416E31FD6BD}" srcOrd="2" destOrd="0" parTransId="{15CA29C3-87FA-4D51-9429-207876027B3F}" sibTransId="{4B22CF88-9F6C-4407-88DC-7755C32E081B}"/>
    <dgm:cxn modelId="{40132824-6AC3-40C1-B2F0-083FD73F35AF}" srcId="{DCD8AD09-0B03-44CD-A497-94FC3AE7FB8F}" destId="{4AB1BD85-6973-4845-B88A-985158080F59}" srcOrd="3" destOrd="0" parTransId="{D757EEFE-3986-400D-9B0B-D6523876E496}" sibTransId="{BAD72842-8094-4732-B461-491B61250134}"/>
    <dgm:cxn modelId="{E4C39225-EA7B-439D-BB10-F761E3641998}" type="presOf" srcId="{DCD8AD09-0B03-44CD-A497-94FC3AE7FB8F}" destId="{9BC0F2E8-010C-407D-9733-865238B2722F}" srcOrd="0" destOrd="0" presId="urn:microsoft.com/office/officeart/2005/8/layout/vList2"/>
    <dgm:cxn modelId="{9F0DC047-9BFE-4695-AA3D-C4E523583D3F}" type="presOf" srcId="{E7D031C4-88D9-4458-9562-129B8DB88490}" destId="{CB9AB02C-CB6A-4E4B-BAE3-70646A50B4CA}" srcOrd="0" destOrd="3" presId="urn:microsoft.com/office/officeart/2005/8/layout/vList2"/>
    <dgm:cxn modelId="{A9CB226A-F3D4-497D-9216-5A9D8F067527}" type="presOf" srcId="{4AB1BD85-6973-4845-B88A-985158080F59}" destId="{4DBBF1F0-0850-4A0B-BE0B-13E467ABB2DE}" srcOrd="0" destOrd="0" presId="urn:microsoft.com/office/officeart/2005/8/layout/vList2"/>
    <dgm:cxn modelId="{D9220775-AA89-402B-808C-9D27CD88C0E8}" srcId="{DCD8AD09-0B03-44CD-A497-94FC3AE7FB8F}" destId="{81D9FC1D-3377-4483-9160-3DCD113B2A34}" srcOrd="1" destOrd="0" parTransId="{EA4CD3A8-BFE6-4B71-A945-BFBE67A0BCDB}" sibTransId="{5E07E8E1-C4F9-495C-BFAE-EC66480BA478}"/>
    <dgm:cxn modelId="{A8C4EA89-38D2-4865-9E08-823A86972B8A}" srcId="{81D9FC1D-3377-4483-9160-3DCD113B2A34}" destId="{E7D031C4-88D9-4458-9562-129B8DB88490}" srcOrd="3" destOrd="0" parTransId="{60F24396-970E-438C-AC2E-5545042F2485}" sibTransId="{7BD3FF90-09DA-4ADB-8502-0D900D9E7D4D}"/>
    <dgm:cxn modelId="{46713B91-9441-459B-80F6-2373DF4CDF0E}" type="presOf" srcId="{598A6716-8188-471D-84DF-B2345886AF32}" destId="{CB9AB02C-CB6A-4E4B-BAE3-70646A50B4CA}" srcOrd="0" destOrd="0" presId="urn:microsoft.com/office/officeart/2005/8/layout/vList2"/>
    <dgm:cxn modelId="{8C858FA4-0437-46D3-9A50-39ED00458EF8}" srcId="{81D9FC1D-3377-4483-9160-3DCD113B2A34}" destId="{598A6716-8188-471D-84DF-B2345886AF32}" srcOrd="0" destOrd="0" parTransId="{84AE56C4-F8FA-446A-B1EB-746585BCA704}" sibTransId="{A253BBA0-DDD9-48F5-9E58-33EFEAB0B351}"/>
    <dgm:cxn modelId="{B77767A6-7BFA-4892-8573-D7C0786D7D45}" srcId="{DCD8AD09-0B03-44CD-A497-94FC3AE7FB8F}" destId="{81EFFB8E-8314-4F4A-877B-2B55BF8019EA}" srcOrd="0" destOrd="0" parTransId="{6A99C49B-B75A-45A1-9645-B9D2C16431A0}" sibTransId="{130161ED-620C-4C7E-9BDA-C0AF5CBAFF3E}"/>
    <dgm:cxn modelId="{DCA83AAA-B077-46CC-A44F-515197528174}" type="presOf" srcId="{F6A5002C-53B1-4432-A945-A82E7AAB90D3}" destId="{CB9AB02C-CB6A-4E4B-BAE3-70646A50B4CA}" srcOrd="0" destOrd="2" presId="urn:microsoft.com/office/officeart/2005/8/layout/vList2"/>
    <dgm:cxn modelId="{2D788EB4-3F48-4CFA-9396-CD03B3F518C4}" type="presOf" srcId="{21AE953D-93C3-4502-A8CE-D1286D908D6C}" destId="{CB9AB02C-CB6A-4E4B-BAE3-70646A50B4CA}" srcOrd="0" destOrd="1" presId="urn:microsoft.com/office/officeart/2005/8/layout/vList2"/>
    <dgm:cxn modelId="{D1BFE0C4-4ECA-417A-96C1-1FAA0265B250}" type="presOf" srcId="{81EFFB8E-8314-4F4A-877B-2B55BF8019EA}" destId="{C2279ECE-4DF1-4D80-97AF-8C5C6CE580AE}" srcOrd="0" destOrd="0" presId="urn:microsoft.com/office/officeart/2005/8/layout/vList2"/>
    <dgm:cxn modelId="{C3CA2DC5-034C-4332-98D9-EB7DA4A203DE}" type="presOf" srcId="{81D9FC1D-3377-4483-9160-3DCD113B2A34}" destId="{E89A8993-D6E6-4E0B-BB37-4E2F1E71ED35}" srcOrd="0" destOrd="0" presId="urn:microsoft.com/office/officeart/2005/8/layout/vList2"/>
    <dgm:cxn modelId="{846F69CB-1915-453F-B8E3-A0ED8E3312CC}" srcId="{81D9FC1D-3377-4483-9160-3DCD113B2A34}" destId="{F6A5002C-53B1-4432-A945-A82E7AAB90D3}" srcOrd="2" destOrd="0" parTransId="{848F1C35-5363-4A38-A854-31CAC13A7249}" sibTransId="{23799629-C848-40EF-8C3C-4ED0044ECC00}"/>
    <dgm:cxn modelId="{101B01D5-7781-4552-BCE6-2E7B4FE512BE}" type="presOf" srcId="{6E4D6DB6-EC83-4D3A-9BA2-0416E31FD6BD}" destId="{2F90348C-27E4-4725-8E16-830D738BB74F}" srcOrd="0" destOrd="0" presId="urn:microsoft.com/office/officeart/2005/8/layout/vList2"/>
    <dgm:cxn modelId="{68355EE7-DE0D-4667-95A1-53AC2868B4FC}" srcId="{81D9FC1D-3377-4483-9160-3DCD113B2A34}" destId="{6357AFEB-0E96-4178-A0E1-42C2C2917BDE}" srcOrd="4" destOrd="0" parTransId="{7890D888-304A-4495-A3DC-B2A92FF1FE51}" sibTransId="{D088826D-32D3-4792-AF4D-AAD10E94C169}"/>
    <dgm:cxn modelId="{3211F5F4-91D1-45D3-A478-F9B4AA809FC2}" srcId="{81D9FC1D-3377-4483-9160-3DCD113B2A34}" destId="{21AE953D-93C3-4502-A8CE-D1286D908D6C}" srcOrd="1" destOrd="0" parTransId="{444DD642-1518-41A3-93D2-88C583FA58D1}" sibTransId="{CB92CFE6-3895-42E6-8CE2-4E1BBA5A0D70}"/>
    <dgm:cxn modelId="{F63283FF-4B4C-485E-B2D8-E8C1FBBC4CDF}" type="presOf" srcId="{6357AFEB-0E96-4178-A0E1-42C2C2917BDE}" destId="{CB9AB02C-CB6A-4E4B-BAE3-70646A50B4CA}" srcOrd="0" destOrd="4" presId="urn:microsoft.com/office/officeart/2005/8/layout/vList2"/>
    <dgm:cxn modelId="{1D062563-B20C-497B-A308-6B1B1C201ECC}" type="presParOf" srcId="{9BC0F2E8-010C-407D-9733-865238B2722F}" destId="{C2279ECE-4DF1-4D80-97AF-8C5C6CE580AE}" srcOrd="0" destOrd="0" presId="urn:microsoft.com/office/officeart/2005/8/layout/vList2"/>
    <dgm:cxn modelId="{020131EA-CB81-4000-81D1-4348BA89D4AC}" type="presParOf" srcId="{9BC0F2E8-010C-407D-9733-865238B2722F}" destId="{988ACCDA-B644-409D-A635-0D57ED8E4141}" srcOrd="1" destOrd="0" presId="urn:microsoft.com/office/officeart/2005/8/layout/vList2"/>
    <dgm:cxn modelId="{4BDACC67-74EA-4BBF-BDF3-B4C5F549C985}" type="presParOf" srcId="{9BC0F2E8-010C-407D-9733-865238B2722F}" destId="{E89A8993-D6E6-4E0B-BB37-4E2F1E71ED35}" srcOrd="2" destOrd="0" presId="urn:microsoft.com/office/officeart/2005/8/layout/vList2"/>
    <dgm:cxn modelId="{5FE13A37-F926-4BCD-B44C-01B23D6F2501}" type="presParOf" srcId="{9BC0F2E8-010C-407D-9733-865238B2722F}" destId="{CB9AB02C-CB6A-4E4B-BAE3-70646A50B4CA}" srcOrd="3" destOrd="0" presId="urn:microsoft.com/office/officeart/2005/8/layout/vList2"/>
    <dgm:cxn modelId="{ADFF3910-995A-4102-81D7-EDB7CB41B853}" type="presParOf" srcId="{9BC0F2E8-010C-407D-9733-865238B2722F}" destId="{2F90348C-27E4-4725-8E16-830D738BB74F}" srcOrd="4" destOrd="0" presId="urn:microsoft.com/office/officeart/2005/8/layout/vList2"/>
    <dgm:cxn modelId="{5EEA9ED6-B5FB-4721-BCE2-90E84B5CD6F9}" type="presParOf" srcId="{9BC0F2E8-010C-407D-9733-865238B2722F}" destId="{B462AF28-5D31-4D3E-B6D6-087F456C4A23}" srcOrd="5" destOrd="0" presId="urn:microsoft.com/office/officeart/2005/8/layout/vList2"/>
    <dgm:cxn modelId="{B9CB7623-C945-481C-B209-E289F5FF6E77}" type="presParOf" srcId="{9BC0F2E8-010C-407D-9733-865238B2722F}" destId="{4DBBF1F0-0850-4A0B-BE0B-13E467ABB2D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76AE42A-0D5C-44ED-AF37-18BBF59DFDA2}"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38C7AA56-65A1-4B5D-825B-856E5E74FE1F}">
      <dgm:prSet/>
      <dgm:spPr/>
      <dgm:t>
        <a:bodyPr/>
        <a:lstStyle/>
        <a:p>
          <a:r>
            <a:rPr lang="en-US"/>
            <a:t>provide support for parents at school events through interpreting information</a:t>
          </a:r>
        </a:p>
      </dgm:t>
    </dgm:pt>
    <dgm:pt modelId="{A6CCF0E1-3CCE-4BDA-82D8-1770B6DD639D}" type="parTrans" cxnId="{CBAD0872-C59F-4950-AE6D-2ED8E207CB12}">
      <dgm:prSet/>
      <dgm:spPr/>
      <dgm:t>
        <a:bodyPr/>
        <a:lstStyle/>
        <a:p>
          <a:endParaRPr lang="en-US"/>
        </a:p>
      </dgm:t>
    </dgm:pt>
    <dgm:pt modelId="{C3719A7F-5D1D-40DD-83B3-C0F6C084268F}" type="sibTrans" cxnId="{CBAD0872-C59F-4950-AE6D-2ED8E207CB12}">
      <dgm:prSet/>
      <dgm:spPr/>
      <dgm:t>
        <a:bodyPr/>
        <a:lstStyle/>
        <a:p>
          <a:endParaRPr lang="en-US"/>
        </a:p>
      </dgm:t>
    </dgm:pt>
    <dgm:pt modelId="{617A0672-67DB-45DF-B11B-689661F775F9}">
      <dgm:prSet/>
      <dgm:spPr/>
      <dgm:t>
        <a:bodyPr/>
        <a:lstStyle/>
        <a:p>
          <a:r>
            <a:rPr lang="en-US"/>
            <a:t>home/school liaison including home visits for specific purposes.</a:t>
          </a:r>
        </a:p>
      </dgm:t>
    </dgm:pt>
    <dgm:pt modelId="{18D8B926-033F-4BA3-A9B9-4604FF6486AC}" type="parTrans" cxnId="{CF30882C-C457-4FF2-AC83-17E8E20F2DBB}">
      <dgm:prSet/>
      <dgm:spPr/>
      <dgm:t>
        <a:bodyPr/>
        <a:lstStyle/>
        <a:p>
          <a:endParaRPr lang="en-US"/>
        </a:p>
      </dgm:t>
    </dgm:pt>
    <dgm:pt modelId="{92B27016-75C6-424F-87D6-AD5A2C1926CE}" type="sibTrans" cxnId="{CF30882C-C457-4FF2-AC83-17E8E20F2DBB}">
      <dgm:prSet/>
      <dgm:spPr/>
      <dgm:t>
        <a:bodyPr/>
        <a:lstStyle/>
        <a:p>
          <a:endParaRPr lang="en-US"/>
        </a:p>
      </dgm:t>
    </dgm:pt>
    <dgm:pt modelId="{3FB6368D-E57D-4DDF-A37E-E68A5AC14879}" type="pres">
      <dgm:prSet presAssocID="{876AE42A-0D5C-44ED-AF37-18BBF59DFDA2}" presName="linear" presStyleCnt="0">
        <dgm:presLayoutVars>
          <dgm:animLvl val="lvl"/>
          <dgm:resizeHandles val="exact"/>
        </dgm:presLayoutVars>
      </dgm:prSet>
      <dgm:spPr/>
    </dgm:pt>
    <dgm:pt modelId="{C92741BE-91F7-466C-BB81-DC182E15E2C8}" type="pres">
      <dgm:prSet presAssocID="{38C7AA56-65A1-4B5D-825B-856E5E74FE1F}" presName="parentText" presStyleLbl="node1" presStyleIdx="0" presStyleCnt="2">
        <dgm:presLayoutVars>
          <dgm:chMax val="0"/>
          <dgm:bulletEnabled val="1"/>
        </dgm:presLayoutVars>
      </dgm:prSet>
      <dgm:spPr/>
    </dgm:pt>
    <dgm:pt modelId="{A40FE866-326D-49D2-B740-5666910904C4}" type="pres">
      <dgm:prSet presAssocID="{C3719A7F-5D1D-40DD-83B3-C0F6C084268F}" presName="spacer" presStyleCnt="0"/>
      <dgm:spPr/>
    </dgm:pt>
    <dgm:pt modelId="{3F22E048-B3CA-4CFD-9707-E23BD0471AC2}" type="pres">
      <dgm:prSet presAssocID="{617A0672-67DB-45DF-B11B-689661F775F9}" presName="parentText" presStyleLbl="node1" presStyleIdx="1" presStyleCnt="2">
        <dgm:presLayoutVars>
          <dgm:chMax val="0"/>
          <dgm:bulletEnabled val="1"/>
        </dgm:presLayoutVars>
      </dgm:prSet>
      <dgm:spPr/>
    </dgm:pt>
  </dgm:ptLst>
  <dgm:cxnLst>
    <dgm:cxn modelId="{FDA72623-DCF7-4EDA-A190-2E3D9969B28C}" type="presOf" srcId="{617A0672-67DB-45DF-B11B-689661F775F9}" destId="{3F22E048-B3CA-4CFD-9707-E23BD0471AC2}" srcOrd="0" destOrd="0" presId="urn:microsoft.com/office/officeart/2005/8/layout/vList2"/>
    <dgm:cxn modelId="{CF30882C-C457-4FF2-AC83-17E8E20F2DBB}" srcId="{876AE42A-0D5C-44ED-AF37-18BBF59DFDA2}" destId="{617A0672-67DB-45DF-B11B-689661F775F9}" srcOrd="1" destOrd="0" parTransId="{18D8B926-033F-4BA3-A9B9-4604FF6486AC}" sibTransId="{92B27016-75C6-424F-87D6-AD5A2C1926CE}"/>
    <dgm:cxn modelId="{CBAD0872-C59F-4950-AE6D-2ED8E207CB12}" srcId="{876AE42A-0D5C-44ED-AF37-18BBF59DFDA2}" destId="{38C7AA56-65A1-4B5D-825B-856E5E74FE1F}" srcOrd="0" destOrd="0" parTransId="{A6CCF0E1-3CCE-4BDA-82D8-1770B6DD639D}" sibTransId="{C3719A7F-5D1D-40DD-83B3-C0F6C084268F}"/>
    <dgm:cxn modelId="{392822FA-9308-4D6B-9FD0-AF1E37CBCF9B}" type="presOf" srcId="{876AE42A-0D5C-44ED-AF37-18BBF59DFDA2}" destId="{3FB6368D-E57D-4DDF-A37E-E68A5AC14879}" srcOrd="0" destOrd="0" presId="urn:microsoft.com/office/officeart/2005/8/layout/vList2"/>
    <dgm:cxn modelId="{6A477CFE-E218-4C80-A787-886D5AF38895}" type="presOf" srcId="{38C7AA56-65A1-4B5D-825B-856E5E74FE1F}" destId="{C92741BE-91F7-466C-BB81-DC182E15E2C8}" srcOrd="0" destOrd="0" presId="urn:microsoft.com/office/officeart/2005/8/layout/vList2"/>
    <dgm:cxn modelId="{4DC92333-798D-4C03-9BB3-5A19B4F29857}" type="presParOf" srcId="{3FB6368D-E57D-4DDF-A37E-E68A5AC14879}" destId="{C92741BE-91F7-466C-BB81-DC182E15E2C8}" srcOrd="0" destOrd="0" presId="urn:microsoft.com/office/officeart/2005/8/layout/vList2"/>
    <dgm:cxn modelId="{1405EE2D-521F-4452-9ADE-0C30757A1420}" type="presParOf" srcId="{3FB6368D-E57D-4DDF-A37E-E68A5AC14879}" destId="{A40FE866-326D-49D2-B740-5666910904C4}" srcOrd="1" destOrd="0" presId="urn:microsoft.com/office/officeart/2005/8/layout/vList2"/>
    <dgm:cxn modelId="{F78AF87C-D157-41BC-9BDB-2A5554E82BBA}" type="presParOf" srcId="{3FB6368D-E57D-4DDF-A37E-E68A5AC14879}" destId="{3F22E048-B3CA-4CFD-9707-E23BD0471AC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8E6CCF-1991-4938-ABBC-EEC3601CDF81}"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ABEBC136-D37D-4400-8751-4C6C19E542EB}">
      <dgm:prSet/>
      <dgm:spPr/>
      <dgm:t>
        <a:bodyPr/>
        <a:lstStyle/>
        <a:p>
          <a:r>
            <a:rPr lang="en-US" dirty="0"/>
            <a:t>Our team</a:t>
          </a:r>
        </a:p>
      </dgm:t>
    </dgm:pt>
    <dgm:pt modelId="{241F07FE-5E69-4398-B03A-C0C112E18810}" type="parTrans" cxnId="{8E424021-CC45-40A5-8F8D-F223C4859BB6}">
      <dgm:prSet/>
      <dgm:spPr/>
      <dgm:t>
        <a:bodyPr/>
        <a:lstStyle/>
        <a:p>
          <a:endParaRPr lang="en-US"/>
        </a:p>
      </dgm:t>
    </dgm:pt>
    <dgm:pt modelId="{539DBB47-D42C-4D54-960F-866EDCE9ABAB}" type="sibTrans" cxnId="{8E424021-CC45-40A5-8F8D-F223C4859BB6}">
      <dgm:prSet/>
      <dgm:spPr/>
      <dgm:t>
        <a:bodyPr/>
        <a:lstStyle/>
        <a:p>
          <a:endParaRPr lang="en-US"/>
        </a:p>
      </dgm:t>
    </dgm:pt>
    <dgm:pt modelId="{ADE8F3E3-71E9-4426-900F-13EAD56CE40A}">
      <dgm:prSet/>
      <dgm:spPr/>
      <dgm:t>
        <a:bodyPr/>
        <a:lstStyle/>
        <a:p>
          <a:r>
            <a:rPr lang="en-US" dirty="0"/>
            <a:t>Background information</a:t>
          </a:r>
        </a:p>
      </dgm:t>
    </dgm:pt>
    <dgm:pt modelId="{02D2A9B9-B79C-442F-AB2F-EF2329E78568}" type="parTrans" cxnId="{F5FAD856-68A2-44C9-BBB2-6B8084A3CAEB}">
      <dgm:prSet/>
      <dgm:spPr/>
      <dgm:t>
        <a:bodyPr/>
        <a:lstStyle/>
        <a:p>
          <a:endParaRPr lang="en-US"/>
        </a:p>
      </dgm:t>
    </dgm:pt>
    <dgm:pt modelId="{79B2B9B6-54B8-42E4-A5C9-D5883DBC3591}" type="sibTrans" cxnId="{F5FAD856-68A2-44C9-BBB2-6B8084A3CAEB}">
      <dgm:prSet/>
      <dgm:spPr/>
      <dgm:t>
        <a:bodyPr/>
        <a:lstStyle/>
        <a:p>
          <a:endParaRPr lang="en-US"/>
        </a:p>
      </dgm:t>
    </dgm:pt>
    <dgm:pt modelId="{C5B70414-D0B8-4064-B81D-05C20F85060E}">
      <dgm:prSet/>
      <dgm:spPr/>
      <dgm:t>
        <a:bodyPr/>
        <a:lstStyle/>
        <a:p>
          <a:r>
            <a:rPr lang="en-US" dirty="0" err="1"/>
            <a:t>Prioritising</a:t>
          </a:r>
          <a:r>
            <a:rPr lang="en-US" dirty="0"/>
            <a:t> support </a:t>
          </a:r>
        </a:p>
      </dgm:t>
    </dgm:pt>
    <dgm:pt modelId="{5934C89C-8415-4691-A6CC-455BC73DD660}" type="parTrans" cxnId="{D0AA258C-FEA3-4DE1-8F46-BD94ED87ACFC}">
      <dgm:prSet/>
      <dgm:spPr/>
      <dgm:t>
        <a:bodyPr/>
        <a:lstStyle/>
        <a:p>
          <a:endParaRPr lang="en-US"/>
        </a:p>
      </dgm:t>
    </dgm:pt>
    <dgm:pt modelId="{CBF11C87-5D9B-4F50-B7CB-E1D2E8443C03}" type="sibTrans" cxnId="{D0AA258C-FEA3-4DE1-8F46-BD94ED87ACFC}">
      <dgm:prSet/>
      <dgm:spPr/>
      <dgm:t>
        <a:bodyPr/>
        <a:lstStyle/>
        <a:p>
          <a:endParaRPr lang="en-US"/>
        </a:p>
      </dgm:t>
    </dgm:pt>
    <dgm:pt modelId="{07772FD8-09C1-42A3-80FC-98D6F8552FBC}">
      <dgm:prSet/>
      <dgm:spPr/>
      <dgm:t>
        <a:bodyPr/>
        <a:lstStyle/>
        <a:p>
          <a:r>
            <a:rPr lang="en-US" dirty="0"/>
            <a:t>Our roles and responsibilities</a:t>
          </a:r>
        </a:p>
      </dgm:t>
    </dgm:pt>
    <dgm:pt modelId="{B9C8D813-0DBF-455B-ABD0-E0634C95ED81}" type="parTrans" cxnId="{49A2DE2E-56B8-4202-BD65-D89734AEBEA3}">
      <dgm:prSet/>
      <dgm:spPr/>
      <dgm:t>
        <a:bodyPr/>
        <a:lstStyle/>
        <a:p>
          <a:endParaRPr lang="en-US"/>
        </a:p>
      </dgm:t>
    </dgm:pt>
    <dgm:pt modelId="{6EA13137-DFF8-47B9-8C55-980DDEB02957}" type="sibTrans" cxnId="{49A2DE2E-56B8-4202-BD65-D89734AEBEA3}">
      <dgm:prSet/>
      <dgm:spPr/>
      <dgm:t>
        <a:bodyPr/>
        <a:lstStyle/>
        <a:p>
          <a:endParaRPr lang="en-US"/>
        </a:p>
      </dgm:t>
    </dgm:pt>
    <dgm:pt modelId="{466C07EA-372B-4C62-8AEA-F4C97D1F4904}">
      <dgm:prSet/>
      <dgm:spPr/>
      <dgm:t>
        <a:bodyPr/>
        <a:lstStyle/>
        <a:p>
          <a:r>
            <a:rPr lang="en-US" dirty="0"/>
            <a:t>Ensuring inclusion for new to English pupils</a:t>
          </a:r>
        </a:p>
      </dgm:t>
    </dgm:pt>
    <dgm:pt modelId="{21E9851A-F9F2-40FF-AFA4-7D475E3BBA5B}" type="parTrans" cxnId="{F705EC6D-E0A3-4CC5-936B-FB4314AE122B}">
      <dgm:prSet/>
      <dgm:spPr/>
      <dgm:t>
        <a:bodyPr/>
        <a:lstStyle/>
        <a:p>
          <a:endParaRPr lang="en-US"/>
        </a:p>
      </dgm:t>
    </dgm:pt>
    <dgm:pt modelId="{7629E2AB-3289-44F9-8003-52401ED12A63}" type="sibTrans" cxnId="{F705EC6D-E0A3-4CC5-936B-FB4314AE122B}">
      <dgm:prSet/>
      <dgm:spPr/>
      <dgm:t>
        <a:bodyPr/>
        <a:lstStyle/>
        <a:p>
          <a:endParaRPr lang="en-US"/>
        </a:p>
      </dgm:t>
    </dgm:pt>
    <dgm:pt modelId="{497A6B1C-FA57-4E26-9C99-E0CADE810550}">
      <dgm:prSet/>
      <dgm:spPr/>
      <dgm:t>
        <a:bodyPr/>
        <a:lstStyle/>
        <a:p>
          <a:r>
            <a:rPr lang="en-US" dirty="0"/>
            <a:t>Direct teaching support</a:t>
          </a:r>
        </a:p>
      </dgm:t>
    </dgm:pt>
    <dgm:pt modelId="{A50ED434-48B4-40BB-959D-DEF187A3D05A}" type="parTrans" cxnId="{F3CD86DF-02CA-425E-8365-65807E3DC410}">
      <dgm:prSet/>
      <dgm:spPr/>
      <dgm:t>
        <a:bodyPr/>
        <a:lstStyle/>
        <a:p>
          <a:endParaRPr lang="en-US"/>
        </a:p>
      </dgm:t>
    </dgm:pt>
    <dgm:pt modelId="{1F2E5848-0738-4283-8B82-6C274BFB86CE}" type="sibTrans" cxnId="{F3CD86DF-02CA-425E-8365-65807E3DC410}">
      <dgm:prSet/>
      <dgm:spPr/>
      <dgm:t>
        <a:bodyPr/>
        <a:lstStyle/>
        <a:p>
          <a:endParaRPr lang="en-US"/>
        </a:p>
      </dgm:t>
    </dgm:pt>
    <dgm:pt modelId="{8A1ACE65-7A53-486B-8835-257E50FD9E55}">
      <dgm:prSet/>
      <dgm:spPr/>
      <dgm:t>
        <a:bodyPr/>
        <a:lstStyle/>
        <a:p>
          <a:r>
            <a:rPr lang="en-US" dirty="0"/>
            <a:t>Partnership</a:t>
          </a:r>
        </a:p>
      </dgm:t>
    </dgm:pt>
    <dgm:pt modelId="{643EED63-997B-4147-BDBC-DCCF98AB5D21}" type="parTrans" cxnId="{28E1C816-7F87-42C5-A6B8-DD01D6B6DC4A}">
      <dgm:prSet/>
      <dgm:spPr/>
      <dgm:t>
        <a:bodyPr/>
        <a:lstStyle/>
        <a:p>
          <a:endParaRPr lang="en-US"/>
        </a:p>
      </dgm:t>
    </dgm:pt>
    <dgm:pt modelId="{377B1787-5571-4F03-884A-8E980EB50F41}" type="sibTrans" cxnId="{28E1C816-7F87-42C5-A6B8-DD01D6B6DC4A}">
      <dgm:prSet/>
      <dgm:spPr/>
      <dgm:t>
        <a:bodyPr/>
        <a:lstStyle/>
        <a:p>
          <a:endParaRPr lang="en-US"/>
        </a:p>
      </dgm:t>
    </dgm:pt>
    <dgm:pt modelId="{16BDA752-E5C9-440A-AA11-6065B599317F}">
      <dgm:prSet/>
      <dgm:spPr/>
      <dgm:t>
        <a:bodyPr/>
        <a:lstStyle/>
        <a:p>
          <a:r>
            <a:rPr lang="en-US" dirty="0"/>
            <a:t>Home language</a:t>
          </a:r>
        </a:p>
      </dgm:t>
    </dgm:pt>
    <dgm:pt modelId="{CD7563A7-796A-41FD-9A31-4C08CCCE214D}" type="parTrans" cxnId="{FB441F0B-A078-44F3-BB74-CBF48F89DA06}">
      <dgm:prSet/>
      <dgm:spPr/>
      <dgm:t>
        <a:bodyPr/>
        <a:lstStyle/>
        <a:p>
          <a:endParaRPr lang="en-US"/>
        </a:p>
      </dgm:t>
    </dgm:pt>
    <dgm:pt modelId="{E0610F6D-1210-4FD6-82D7-864BEFFEF619}" type="sibTrans" cxnId="{FB441F0B-A078-44F3-BB74-CBF48F89DA06}">
      <dgm:prSet/>
      <dgm:spPr/>
      <dgm:t>
        <a:bodyPr/>
        <a:lstStyle/>
        <a:p>
          <a:endParaRPr lang="en-US"/>
        </a:p>
      </dgm:t>
    </dgm:pt>
    <dgm:pt modelId="{6A60F6F5-99A1-445D-96C5-70A2C0EE098E}">
      <dgm:prSet/>
      <dgm:spPr/>
      <dgm:t>
        <a:bodyPr/>
        <a:lstStyle/>
        <a:p>
          <a:r>
            <a:rPr lang="en-US" dirty="0"/>
            <a:t>Learning activities</a:t>
          </a:r>
        </a:p>
      </dgm:t>
    </dgm:pt>
    <dgm:pt modelId="{98673316-921D-4F2F-B90D-596207DE6EAC}" type="parTrans" cxnId="{972DB0AF-57B2-47D6-AFE4-537D88F81BB6}">
      <dgm:prSet/>
      <dgm:spPr/>
      <dgm:t>
        <a:bodyPr/>
        <a:lstStyle/>
        <a:p>
          <a:endParaRPr lang="en-US"/>
        </a:p>
      </dgm:t>
    </dgm:pt>
    <dgm:pt modelId="{0FAC38E7-7CC7-42E3-8E99-BAB29B3F7C2E}" type="sibTrans" cxnId="{972DB0AF-57B2-47D6-AFE4-537D88F81BB6}">
      <dgm:prSet/>
      <dgm:spPr/>
      <dgm:t>
        <a:bodyPr/>
        <a:lstStyle/>
        <a:p>
          <a:endParaRPr lang="en-US"/>
        </a:p>
      </dgm:t>
    </dgm:pt>
    <dgm:pt modelId="{11875717-615B-4BC7-B91A-10DD0CDF7BFF}">
      <dgm:prSet/>
      <dgm:spPr/>
      <dgm:t>
        <a:bodyPr/>
        <a:lstStyle/>
        <a:p>
          <a:r>
            <a:rPr lang="en-US" dirty="0"/>
            <a:t>Enrolment of new pupils</a:t>
          </a:r>
        </a:p>
      </dgm:t>
    </dgm:pt>
    <dgm:pt modelId="{3F9C1940-CBBF-4FFC-9A5D-C55C680EF91C}" type="parTrans" cxnId="{1D8E6AC0-676E-4B96-81E9-242F8FB467B3}">
      <dgm:prSet/>
      <dgm:spPr/>
      <dgm:t>
        <a:bodyPr/>
        <a:lstStyle/>
        <a:p>
          <a:endParaRPr lang="en-US"/>
        </a:p>
      </dgm:t>
    </dgm:pt>
    <dgm:pt modelId="{F6410D52-8939-4D1B-BD4F-2B04D9C7401C}" type="sibTrans" cxnId="{1D8E6AC0-676E-4B96-81E9-242F8FB467B3}">
      <dgm:prSet/>
      <dgm:spPr/>
      <dgm:t>
        <a:bodyPr/>
        <a:lstStyle/>
        <a:p>
          <a:endParaRPr lang="en-US"/>
        </a:p>
      </dgm:t>
    </dgm:pt>
    <dgm:pt modelId="{C2F90DD2-52C0-44F2-B601-6B8D0ECA1D1E}">
      <dgm:prSet/>
      <dgm:spPr/>
      <dgm:t>
        <a:bodyPr/>
        <a:lstStyle/>
        <a:p>
          <a:r>
            <a:rPr lang="en-US" dirty="0"/>
            <a:t>Early stages of learning English</a:t>
          </a:r>
        </a:p>
      </dgm:t>
    </dgm:pt>
    <dgm:pt modelId="{A3001841-B147-4F9C-B00A-C35A4CE3A485}" type="parTrans" cxnId="{E5714AFB-78A9-4028-BA8A-E9208FEA66EC}">
      <dgm:prSet/>
      <dgm:spPr/>
      <dgm:t>
        <a:bodyPr/>
        <a:lstStyle/>
        <a:p>
          <a:endParaRPr lang="en-US"/>
        </a:p>
      </dgm:t>
    </dgm:pt>
    <dgm:pt modelId="{1E4DB32C-E581-4993-9106-1D8C77A6897B}" type="sibTrans" cxnId="{E5714AFB-78A9-4028-BA8A-E9208FEA66EC}">
      <dgm:prSet/>
      <dgm:spPr/>
      <dgm:t>
        <a:bodyPr/>
        <a:lstStyle/>
        <a:p>
          <a:endParaRPr lang="en-US"/>
        </a:p>
      </dgm:t>
    </dgm:pt>
    <dgm:pt modelId="{3A8FD801-0094-4A08-9776-15C2F655A46A}">
      <dgm:prSet/>
      <dgm:spPr/>
      <dgm:t>
        <a:bodyPr/>
        <a:lstStyle/>
        <a:p>
          <a:r>
            <a:rPr lang="en-US" dirty="0"/>
            <a:t>The role of the bilingual assistant </a:t>
          </a:r>
        </a:p>
      </dgm:t>
    </dgm:pt>
    <dgm:pt modelId="{AAAB2AB7-BA7D-4042-B8BF-10D6022C6688}" type="parTrans" cxnId="{6A76121C-A53A-4A8B-BFA3-A78F0AD06653}">
      <dgm:prSet/>
      <dgm:spPr/>
      <dgm:t>
        <a:bodyPr/>
        <a:lstStyle/>
        <a:p>
          <a:endParaRPr lang="en-US"/>
        </a:p>
      </dgm:t>
    </dgm:pt>
    <dgm:pt modelId="{2372FC89-B031-4D32-B242-AB2163BFAECD}" type="sibTrans" cxnId="{6A76121C-A53A-4A8B-BFA3-A78F0AD06653}">
      <dgm:prSet/>
      <dgm:spPr/>
      <dgm:t>
        <a:bodyPr/>
        <a:lstStyle/>
        <a:p>
          <a:endParaRPr lang="en-US"/>
        </a:p>
      </dgm:t>
    </dgm:pt>
    <dgm:pt modelId="{8889E7B7-C012-4253-9777-8C9536AF66EB}">
      <dgm:prSet/>
      <dgm:spPr/>
      <dgm:t>
        <a:bodyPr/>
        <a:lstStyle/>
        <a:p>
          <a:r>
            <a:rPr lang="en-US" dirty="0"/>
            <a:t>Good </a:t>
          </a:r>
          <a:r>
            <a:rPr lang="en-US" dirty="0">
              <a:latin typeface="Calibri Light" panose="020F0302020204030204"/>
            </a:rPr>
            <a:t>practice</a:t>
          </a:r>
          <a:r>
            <a:rPr lang="en-US" dirty="0"/>
            <a:t> – advice for teachers</a:t>
          </a:r>
        </a:p>
      </dgm:t>
    </dgm:pt>
    <dgm:pt modelId="{2301689C-DAF9-4355-810F-B4BE375AFB3F}" type="parTrans" cxnId="{9464786A-FDD1-475E-BCD6-C902D2693BC8}">
      <dgm:prSet/>
      <dgm:spPr/>
      <dgm:t>
        <a:bodyPr/>
        <a:lstStyle/>
        <a:p>
          <a:endParaRPr lang="en-US"/>
        </a:p>
      </dgm:t>
    </dgm:pt>
    <dgm:pt modelId="{114D4EDD-E2B9-4E6F-8879-0FFF096A5325}" type="sibTrans" cxnId="{9464786A-FDD1-475E-BCD6-C902D2693BC8}">
      <dgm:prSet/>
      <dgm:spPr/>
      <dgm:t>
        <a:bodyPr/>
        <a:lstStyle/>
        <a:p>
          <a:endParaRPr lang="en-US"/>
        </a:p>
      </dgm:t>
    </dgm:pt>
    <dgm:pt modelId="{65C82BFE-2383-4833-B403-A08475F14A5D}">
      <dgm:prSet phldr="0"/>
      <dgm:spPr/>
      <dgm:t>
        <a:bodyPr/>
        <a:lstStyle/>
        <a:p>
          <a:pPr rtl="0"/>
          <a:r>
            <a:rPr lang="en-US" b="1" dirty="0">
              <a:latin typeface="Calibri Light" panose="020F0302020204030204"/>
            </a:rPr>
            <a:t>Responsibilities for all</a:t>
          </a:r>
        </a:p>
      </dgm:t>
    </dgm:pt>
    <dgm:pt modelId="{9B98832F-2351-476F-8BA3-180C7B5160CF}" type="parTrans" cxnId="{161171DF-E1A3-4B42-8DB2-AC6EA4DA8BFB}">
      <dgm:prSet/>
      <dgm:spPr/>
    </dgm:pt>
    <dgm:pt modelId="{3DE2D749-4909-41DD-A4C3-E4560F83C47F}" type="sibTrans" cxnId="{161171DF-E1A3-4B42-8DB2-AC6EA4DA8BFB}">
      <dgm:prSet/>
      <dgm:spPr/>
    </dgm:pt>
    <dgm:pt modelId="{68848770-0B0F-4634-A785-54EB8BE47F98}" type="pres">
      <dgm:prSet presAssocID="{378E6CCF-1991-4938-ABBC-EEC3601CDF81}" presName="vert0" presStyleCnt="0">
        <dgm:presLayoutVars>
          <dgm:dir/>
          <dgm:animOne val="branch"/>
          <dgm:animLvl val="lvl"/>
        </dgm:presLayoutVars>
      </dgm:prSet>
      <dgm:spPr/>
    </dgm:pt>
    <dgm:pt modelId="{7E03F2F7-3466-4A03-BBF9-AD37DE9A20BA}" type="pres">
      <dgm:prSet presAssocID="{ABEBC136-D37D-4400-8751-4C6C19E542EB}" presName="thickLine" presStyleLbl="alignNode1" presStyleIdx="0" presStyleCnt="14"/>
      <dgm:spPr/>
    </dgm:pt>
    <dgm:pt modelId="{88CBD8AD-A7B6-4419-86F9-01ADF8C1E239}" type="pres">
      <dgm:prSet presAssocID="{ABEBC136-D37D-4400-8751-4C6C19E542EB}" presName="horz1" presStyleCnt="0"/>
      <dgm:spPr/>
    </dgm:pt>
    <dgm:pt modelId="{F5151385-66C9-4365-AEF7-F48C502C706C}" type="pres">
      <dgm:prSet presAssocID="{ABEBC136-D37D-4400-8751-4C6C19E542EB}" presName="tx1" presStyleLbl="revTx" presStyleIdx="0" presStyleCnt="14"/>
      <dgm:spPr/>
    </dgm:pt>
    <dgm:pt modelId="{EBD0DB85-0FE9-404B-888A-AE371EDD9CDE}" type="pres">
      <dgm:prSet presAssocID="{ABEBC136-D37D-4400-8751-4C6C19E542EB}" presName="vert1" presStyleCnt="0"/>
      <dgm:spPr/>
    </dgm:pt>
    <dgm:pt modelId="{47B25985-3730-47EC-A64A-092C2A7AA5F3}" type="pres">
      <dgm:prSet presAssocID="{ADE8F3E3-71E9-4426-900F-13EAD56CE40A}" presName="thickLine" presStyleLbl="alignNode1" presStyleIdx="1" presStyleCnt="14"/>
      <dgm:spPr/>
    </dgm:pt>
    <dgm:pt modelId="{44AAEA37-9EE1-4208-A5C5-43CC489C8A30}" type="pres">
      <dgm:prSet presAssocID="{ADE8F3E3-71E9-4426-900F-13EAD56CE40A}" presName="horz1" presStyleCnt="0"/>
      <dgm:spPr/>
    </dgm:pt>
    <dgm:pt modelId="{879C7F6D-49B7-4ED7-9319-B810E168344D}" type="pres">
      <dgm:prSet presAssocID="{ADE8F3E3-71E9-4426-900F-13EAD56CE40A}" presName="tx1" presStyleLbl="revTx" presStyleIdx="1" presStyleCnt="14"/>
      <dgm:spPr/>
    </dgm:pt>
    <dgm:pt modelId="{E4D1C7D4-8289-4B9D-966B-18251F0DAA5C}" type="pres">
      <dgm:prSet presAssocID="{ADE8F3E3-71E9-4426-900F-13EAD56CE40A}" presName="vert1" presStyleCnt="0"/>
      <dgm:spPr/>
    </dgm:pt>
    <dgm:pt modelId="{CFB04277-53D8-4903-98FF-34BEBFDBC8E5}" type="pres">
      <dgm:prSet presAssocID="{65C82BFE-2383-4833-B403-A08475F14A5D}" presName="thickLine" presStyleLbl="alignNode1" presStyleIdx="2" presStyleCnt="14"/>
      <dgm:spPr/>
    </dgm:pt>
    <dgm:pt modelId="{69D62A87-DFEF-41DB-9172-29A91B885D85}" type="pres">
      <dgm:prSet presAssocID="{65C82BFE-2383-4833-B403-A08475F14A5D}" presName="horz1" presStyleCnt="0"/>
      <dgm:spPr/>
    </dgm:pt>
    <dgm:pt modelId="{72D383C0-F34C-47EF-84B4-3AE937A78B0C}" type="pres">
      <dgm:prSet presAssocID="{65C82BFE-2383-4833-B403-A08475F14A5D}" presName="tx1" presStyleLbl="revTx" presStyleIdx="2" presStyleCnt="14"/>
      <dgm:spPr/>
    </dgm:pt>
    <dgm:pt modelId="{5490CCAB-687F-4CE1-A510-F4357D6297F1}" type="pres">
      <dgm:prSet presAssocID="{65C82BFE-2383-4833-B403-A08475F14A5D}" presName="vert1" presStyleCnt="0"/>
      <dgm:spPr/>
    </dgm:pt>
    <dgm:pt modelId="{0614A986-ED54-4A57-9942-7E3E032E966D}" type="pres">
      <dgm:prSet presAssocID="{C5B70414-D0B8-4064-B81D-05C20F85060E}" presName="thickLine" presStyleLbl="alignNode1" presStyleIdx="3" presStyleCnt="14"/>
      <dgm:spPr/>
    </dgm:pt>
    <dgm:pt modelId="{1662AC76-584C-4605-902E-8CE322E6E5A1}" type="pres">
      <dgm:prSet presAssocID="{C5B70414-D0B8-4064-B81D-05C20F85060E}" presName="horz1" presStyleCnt="0"/>
      <dgm:spPr/>
    </dgm:pt>
    <dgm:pt modelId="{1937F25E-DA4D-4D7F-94D0-21BB321F0CA9}" type="pres">
      <dgm:prSet presAssocID="{C5B70414-D0B8-4064-B81D-05C20F85060E}" presName="tx1" presStyleLbl="revTx" presStyleIdx="3" presStyleCnt="14"/>
      <dgm:spPr/>
    </dgm:pt>
    <dgm:pt modelId="{113C92A9-300B-43A1-A8F2-A453DD653988}" type="pres">
      <dgm:prSet presAssocID="{C5B70414-D0B8-4064-B81D-05C20F85060E}" presName="vert1" presStyleCnt="0"/>
      <dgm:spPr/>
    </dgm:pt>
    <dgm:pt modelId="{243850FF-7545-4871-B863-7A9E32989E6B}" type="pres">
      <dgm:prSet presAssocID="{07772FD8-09C1-42A3-80FC-98D6F8552FBC}" presName="thickLine" presStyleLbl="alignNode1" presStyleIdx="4" presStyleCnt="14"/>
      <dgm:spPr/>
    </dgm:pt>
    <dgm:pt modelId="{52400B33-011F-48A1-85CF-A99A32E19E7B}" type="pres">
      <dgm:prSet presAssocID="{07772FD8-09C1-42A3-80FC-98D6F8552FBC}" presName="horz1" presStyleCnt="0"/>
      <dgm:spPr/>
    </dgm:pt>
    <dgm:pt modelId="{6D5BBADE-2A8C-4105-9CBB-F8873C5DEA05}" type="pres">
      <dgm:prSet presAssocID="{07772FD8-09C1-42A3-80FC-98D6F8552FBC}" presName="tx1" presStyleLbl="revTx" presStyleIdx="4" presStyleCnt="14"/>
      <dgm:spPr/>
    </dgm:pt>
    <dgm:pt modelId="{136A1A9D-F603-4F0C-BDF5-7110B8847ED4}" type="pres">
      <dgm:prSet presAssocID="{07772FD8-09C1-42A3-80FC-98D6F8552FBC}" presName="vert1" presStyleCnt="0"/>
      <dgm:spPr/>
    </dgm:pt>
    <dgm:pt modelId="{AE2CC625-1C1C-476A-9BDC-CD434BD352A7}" type="pres">
      <dgm:prSet presAssocID="{466C07EA-372B-4C62-8AEA-F4C97D1F4904}" presName="thickLine" presStyleLbl="alignNode1" presStyleIdx="5" presStyleCnt="14"/>
      <dgm:spPr/>
    </dgm:pt>
    <dgm:pt modelId="{85A582C8-8540-4354-80B7-ED3DBF7BE6C9}" type="pres">
      <dgm:prSet presAssocID="{466C07EA-372B-4C62-8AEA-F4C97D1F4904}" presName="horz1" presStyleCnt="0"/>
      <dgm:spPr/>
    </dgm:pt>
    <dgm:pt modelId="{71B46C87-9F73-4794-8C41-A97717F2CC82}" type="pres">
      <dgm:prSet presAssocID="{466C07EA-372B-4C62-8AEA-F4C97D1F4904}" presName="tx1" presStyleLbl="revTx" presStyleIdx="5" presStyleCnt="14"/>
      <dgm:spPr/>
    </dgm:pt>
    <dgm:pt modelId="{2549A460-15DB-4A44-B139-6CA89AD71B08}" type="pres">
      <dgm:prSet presAssocID="{466C07EA-372B-4C62-8AEA-F4C97D1F4904}" presName="vert1" presStyleCnt="0"/>
      <dgm:spPr/>
    </dgm:pt>
    <dgm:pt modelId="{C557242C-DBAB-4575-97DF-F4BC3FAB8493}" type="pres">
      <dgm:prSet presAssocID="{497A6B1C-FA57-4E26-9C99-E0CADE810550}" presName="thickLine" presStyleLbl="alignNode1" presStyleIdx="6" presStyleCnt="14"/>
      <dgm:spPr/>
    </dgm:pt>
    <dgm:pt modelId="{AE0A733C-8DBE-469C-8BAB-5E6C70A83496}" type="pres">
      <dgm:prSet presAssocID="{497A6B1C-FA57-4E26-9C99-E0CADE810550}" presName="horz1" presStyleCnt="0"/>
      <dgm:spPr/>
    </dgm:pt>
    <dgm:pt modelId="{67CCAD58-95B6-42D0-BB1A-468932719772}" type="pres">
      <dgm:prSet presAssocID="{497A6B1C-FA57-4E26-9C99-E0CADE810550}" presName="tx1" presStyleLbl="revTx" presStyleIdx="6" presStyleCnt="14"/>
      <dgm:spPr/>
    </dgm:pt>
    <dgm:pt modelId="{6DD3879E-A6AB-4AFF-B49E-7F1EF899E590}" type="pres">
      <dgm:prSet presAssocID="{497A6B1C-FA57-4E26-9C99-E0CADE810550}" presName="vert1" presStyleCnt="0"/>
      <dgm:spPr/>
    </dgm:pt>
    <dgm:pt modelId="{FD7FCFD4-2499-4757-9C99-87748A32AA09}" type="pres">
      <dgm:prSet presAssocID="{8A1ACE65-7A53-486B-8835-257E50FD9E55}" presName="thickLine" presStyleLbl="alignNode1" presStyleIdx="7" presStyleCnt="14"/>
      <dgm:spPr/>
    </dgm:pt>
    <dgm:pt modelId="{E8190BF2-7388-4AFE-8723-86FC008A2CB1}" type="pres">
      <dgm:prSet presAssocID="{8A1ACE65-7A53-486B-8835-257E50FD9E55}" presName="horz1" presStyleCnt="0"/>
      <dgm:spPr/>
    </dgm:pt>
    <dgm:pt modelId="{A62316EB-28B6-49E1-B94E-5D6D1FC1D718}" type="pres">
      <dgm:prSet presAssocID="{8A1ACE65-7A53-486B-8835-257E50FD9E55}" presName="tx1" presStyleLbl="revTx" presStyleIdx="7" presStyleCnt="14"/>
      <dgm:spPr/>
    </dgm:pt>
    <dgm:pt modelId="{6480772C-967E-47ED-AC1C-D483E9B6B9A2}" type="pres">
      <dgm:prSet presAssocID="{8A1ACE65-7A53-486B-8835-257E50FD9E55}" presName="vert1" presStyleCnt="0"/>
      <dgm:spPr/>
    </dgm:pt>
    <dgm:pt modelId="{07EB7D17-4090-4D87-AEBB-8DD8984EF467}" type="pres">
      <dgm:prSet presAssocID="{16BDA752-E5C9-440A-AA11-6065B599317F}" presName="thickLine" presStyleLbl="alignNode1" presStyleIdx="8" presStyleCnt="14"/>
      <dgm:spPr/>
    </dgm:pt>
    <dgm:pt modelId="{1F8969A2-95E8-4630-A706-8302D2EAA8C3}" type="pres">
      <dgm:prSet presAssocID="{16BDA752-E5C9-440A-AA11-6065B599317F}" presName="horz1" presStyleCnt="0"/>
      <dgm:spPr/>
    </dgm:pt>
    <dgm:pt modelId="{759EBC79-C6B0-47DF-AFB4-B842FC8A8BF3}" type="pres">
      <dgm:prSet presAssocID="{16BDA752-E5C9-440A-AA11-6065B599317F}" presName="tx1" presStyleLbl="revTx" presStyleIdx="8" presStyleCnt="14"/>
      <dgm:spPr/>
    </dgm:pt>
    <dgm:pt modelId="{AA117B9C-C41A-40E2-9415-F37114EB6346}" type="pres">
      <dgm:prSet presAssocID="{16BDA752-E5C9-440A-AA11-6065B599317F}" presName="vert1" presStyleCnt="0"/>
      <dgm:spPr/>
    </dgm:pt>
    <dgm:pt modelId="{35EDB393-D9C7-4A01-A169-210E95845A98}" type="pres">
      <dgm:prSet presAssocID="{6A60F6F5-99A1-445D-96C5-70A2C0EE098E}" presName="thickLine" presStyleLbl="alignNode1" presStyleIdx="9" presStyleCnt="14"/>
      <dgm:spPr/>
    </dgm:pt>
    <dgm:pt modelId="{8B39883B-2CD7-4690-8153-C8AD01CF5B88}" type="pres">
      <dgm:prSet presAssocID="{6A60F6F5-99A1-445D-96C5-70A2C0EE098E}" presName="horz1" presStyleCnt="0"/>
      <dgm:spPr/>
    </dgm:pt>
    <dgm:pt modelId="{195FA0C7-87F0-4D5B-8771-6EB069B6257E}" type="pres">
      <dgm:prSet presAssocID="{6A60F6F5-99A1-445D-96C5-70A2C0EE098E}" presName="tx1" presStyleLbl="revTx" presStyleIdx="9" presStyleCnt="14"/>
      <dgm:spPr/>
    </dgm:pt>
    <dgm:pt modelId="{0937D4FF-F219-489A-9829-4F27B90CD6B7}" type="pres">
      <dgm:prSet presAssocID="{6A60F6F5-99A1-445D-96C5-70A2C0EE098E}" presName="vert1" presStyleCnt="0"/>
      <dgm:spPr/>
    </dgm:pt>
    <dgm:pt modelId="{2B6D8466-2186-4C7A-941E-FAAF7AF97434}" type="pres">
      <dgm:prSet presAssocID="{11875717-615B-4BC7-B91A-10DD0CDF7BFF}" presName="thickLine" presStyleLbl="alignNode1" presStyleIdx="10" presStyleCnt="14"/>
      <dgm:spPr/>
    </dgm:pt>
    <dgm:pt modelId="{C29A6433-F6E3-4684-B127-D434BACEE6EB}" type="pres">
      <dgm:prSet presAssocID="{11875717-615B-4BC7-B91A-10DD0CDF7BFF}" presName="horz1" presStyleCnt="0"/>
      <dgm:spPr/>
    </dgm:pt>
    <dgm:pt modelId="{B0CE82D9-C7EA-473E-9BAD-0E8BC5DFE726}" type="pres">
      <dgm:prSet presAssocID="{11875717-615B-4BC7-B91A-10DD0CDF7BFF}" presName="tx1" presStyleLbl="revTx" presStyleIdx="10" presStyleCnt="14"/>
      <dgm:spPr/>
    </dgm:pt>
    <dgm:pt modelId="{0C856A82-FA82-4C18-8B15-DE3614CEA0D7}" type="pres">
      <dgm:prSet presAssocID="{11875717-615B-4BC7-B91A-10DD0CDF7BFF}" presName="vert1" presStyleCnt="0"/>
      <dgm:spPr/>
    </dgm:pt>
    <dgm:pt modelId="{DEA0537C-6293-4668-8024-73C3F8BD36ED}" type="pres">
      <dgm:prSet presAssocID="{C2F90DD2-52C0-44F2-B601-6B8D0ECA1D1E}" presName="thickLine" presStyleLbl="alignNode1" presStyleIdx="11" presStyleCnt="14"/>
      <dgm:spPr/>
    </dgm:pt>
    <dgm:pt modelId="{70E31A27-F47E-4A54-9BDC-B7686FF5F4FF}" type="pres">
      <dgm:prSet presAssocID="{C2F90DD2-52C0-44F2-B601-6B8D0ECA1D1E}" presName="horz1" presStyleCnt="0"/>
      <dgm:spPr/>
    </dgm:pt>
    <dgm:pt modelId="{DFC4910C-5681-48F7-8796-11DB2ECE9AFC}" type="pres">
      <dgm:prSet presAssocID="{C2F90DD2-52C0-44F2-B601-6B8D0ECA1D1E}" presName="tx1" presStyleLbl="revTx" presStyleIdx="11" presStyleCnt="14"/>
      <dgm:spPr/>
    </dgm:pt>
    <dgm:pt modelId="{F4B8315A-3597-4E3F-BFAF-D80359E98ECB}" type="pres">
      <dgm:prSet presAssocID="{C2F90DD2-52C0-44F2-B601-6B8D0ECA1D1E}" presName="vert1" presStyleCnt="0"/>
      <dgm:spPr/>
    </dgm:pt>
    <dgm:pt modelId="{B024E093-5B3E-4AFC-9017-FDAB8746C627}" type="pres">
      <dgm:prSet presAssocID="{3A8FD801-0094-4A08-9776-15C2F655A46A}" presName="thickLine" presStyleLbl="alignNode1" presStyleIdx="12" presStyleCnt="14"/>
      <dgm:spPr/>
    </dgm:pt>
    <dgm:pt modelId="{9D2EA1A1-5243-45DE-813B-339EC442F421}" type="pres">
      <dgm:prSet presAssocID="{3A8FD801-0094-4A08-9776-15C2F655A46A}" presName="horz1" presStyleCnt="0"/>
      <dgm:spPr/>
    </dgm:pt>
    <dgm:pt modelId="{4A44BBEA-0CCE-420E-AA53-BCABDF24E32C}" type="pres">
      <dgm:prSet presAssocID="{3A8FD801-0094-4A08-9776-15C2F655A46A}" presName="tx1" presStyleLbl="revTx" presStyleIdx="12" presStyleCnt="14"/>
      <dgm:spPr/>
    </dgm:pt>
    <dgm:pt modelId="{3B161CF3-EF7E-4214-AED1-9CBC98BDC79B}" type="pres">
      <dgm:prSet presAssocID="{3A8FD801-0094-4A08-9776-15C2F655A46A}" presName="vert1" presStyleCnt="0"/>
      <dgm:spPr/>
    </dgm:pt>
    <dgm:pt modelId="{84A825E0-1ECF-4588-BDD9-6B7B45D756E3}" type="pres">
      <dgm:prSet presAssocID="{8889E7B7-C012-4253-9777-8C9536AF66EB}" presName="thickLine" presStyleLbl="alignNode1" presStyleIdx="13" presStyleCnt="14"/>
      <dgm:spPr/>
    </dgm:pt>
    <dgm:pt modelId="{BCC842A3-9B83-479B-804F-7A3CFB634AFC}" type="pres">
      <dgm:prSet presAssocID="{8889E7B7-C012-4253-9777-8C9536AF66EB}" presName="horz1" presStyleCnt="0"/>
      <dgm:spPr/>
    </dgm:pt>
    <dgm:pt modelId="{D05A1630-60D1-4AE0-97FE-BEB716560564}" type="pres">
      <dgm:prSet presAssocID="{8889E7B7-C012-4253-9777-8C9536AF66EB}" presName="tx1" presStyleLbl="revTx" presStyleIdx="13" presStyleCnt="14"/>
      <dgm:spPr/>
    </dgm:pt>
    <dgm:pt modelId="{663707C2-4E6E-4288-89BA-E3A312DB6C7A}" type="pres">
      <dgm:prSet presAssocID="{8889E7B7-C012-4253-9777-8C9536AF66EB}" presName="vert1" presStyleCnt="0"/>
      <dgm:spPr/>
    </dgm:pt>
  </dgm:ptLst>
  <dgm:cxnLst>
    <dgm:cxn modelId="{D54F4C01-36B0-4DAF-9845-3A968B1FDEDF}" type="presOf" srcId="{497A6B1C-FA57-4E26-9C99-E0CADE810550}" destId="{67CCAD58-95B6-42D0-BB1A-468932719772}" srcOrd="0" destOrd="0" presId="urn:microsoft.com/office/officeart/2008/layout/LinedList"/>
    <dgm:cxn modelId="{FB441F0B-A078-44F3-BB74-CBF48F89DA06}" srcId="{378E6CCF-1991-4938-ABBC-EEC3601CDF81}" destId="{16BDA752-E5C9-440A-AA11-6065B599317F}" srcOrd="8" destOrd="0" parTransId="{CD7563A7-796A-41FD-9A31-4C08CCCE214D}" sibTransId="{E0610F6D-1210-4FD6-82D7-864BEFFEF619}"/>
    <dgm:cxn modelId="{A3F43E0D-B48E-4E14-B8B9-8F1DA481973B}" type="presOf" srcId="{65C82BFE-2383-4833-B403-A08475F14A5D}" destId="{72D383C0-F34C-47EF-84B4-3AE937A78B0C}" srcOrd="0" destOrd="0" presId="urn:microsoft.com/office/officeart/2008/layout/LinedList"/>
    <dgm:cxn modelId="{28E1C816-7F87-42C5-A6B8-DD01D6B6DC4A}" srcId="{378E6CCF-1991-4938-ABBC-EEC3601CDF81}" destId="{8A1ACE65-7A53-486B-8835-257E50FD9E55}" srcOrd="7" destOrd="0" parTransId="{643EED63-997B-4147-BDBC-DCCF98AB5D21}" sibTransId="{377B1787-5571-4F03-884A-8E980EB50F41}"/>
    <dgm:cxn modelId="{9DC11B1A-2497-4EC9-B582-2FD6155B0DA3}" type="presOf" srcId="{16BDA752-E5C9-440A-AA11-6065B599317F}" destId="{759EBC79-C6B0-47DF-AFB4-B842FC8A8BF3}" srcOrd="0" destOrd="0" presId="urn:microsoft.com/office/officeart/2008/layout/LinedList"/>
    <dgm:cxn modelId="{6A76121C-A53A-4A8B-BFA3-A78F0AD06653}" srcId="{378E6CCF-1991-4938-ABBC-EEC3601CDF81}" destId="{3A8FD801-0094-4A08-9776-15C2F655A46A}" srcOrd="12" destOrd="0" parTransId="{AAAB2AB7-BA7D-4042-B8BF-10D6022C6688}" sibTransId="{2372FC89-B031-4D32-B242-AB2163BFAECD}"/>
    <dgm:cxn modelId="{8E424021-CC45-40A5-8F8D-F223C4859BB6}" srcId="{378E6CCF-1991-4938-ABBC-EEC3601CDF81}" destId="{ABEBC136-D37D-4400-8751-4C6C19E542EB}" srcOrd="0" destOrd="0" parTransId="{241F07FE-5E69-4398-B03A-C0C112E18810}" sibTransId="{539DBB47-D42C-4D54-960F-866EDCE9ABAB}"/>
    <dgm:cxn modelId="{49A2DE2E-56B8-4202-BD65-D89734AEBEA3}" srcId="{378E6CCF-1991-4938-ABBC-EEC3601CDF81}" destId="{07772FD8-09C1-42A3-80FC-98D6F8552FBC}" srcOrd="4" destOrd="0" parTransId="{B9C8D813-0DBF-455B-ABD0-E0634C95ED81}" sibTransId="{6EA13137-DFF8-47B9-8C55-980DDEB02957}"/>
    <dgm:cxn modelId="{0EF5BD39-19B7-4C95-AC35-7ABA5213252A}" type="presOf" srcId="{466C07EA-372B-4C62-8AEA-F4C97D1F4904}" destId="{71B46C87-9F73-4794-8C41-A97717F2CC82}" srcOrd="0" destOrd="0" presId="urn:microsoft.com/office/officeart/2008/layout/LinedList"/>
    <dgm:cxn modelId="{600FDC3E-874E-40A6-8C92-43BA4442E0FF}" type="presOf" srcId="{6A60F6F5-99A1-445D-96C5-70A2C0EE098E}" destId="{195FA0C7-87F0-4D5B-8771-6EB069B6257E}" srcOrd="0" destOrd="0" presId="urn:microsoft.com/office/officeart/2008/layout/LinedList"/>
    <dgm:cxn modelId="{6A9E715E-51C1-45E5-9630-C2BF8B6E6613}" type="presOf" srcId="{07772FD8-09C1-42A3-80FC-98D6F8552FBC}" destId="{6D5BBADE-2A8C-4105-9CBB-F8873C5DEA05}" srcOrd="0" destOrd="0" presId="urn:microsoft.com/office/officeart/2008/layout/LinedList"/>
    <dgm:cxn modelId="{9464786A-FDD1-475E-BCD6-C902D2693BC8}" srcId="{378E6CCF-1991-4938-ABBC-EEC3601CDF81}" destId="{8889E7B7-C012-4253-9777-8C9536AF66EB}" srcOrd="13" destOrd="0" parTransId="{2301689C-DAF9-4355-810F-B4BE375AFB3F}" sibTransId="{114D4EDD-E2B9-4E6F-8879-0FFF096A5325}"/>
    <dgm:cxn modelId="{D8D0D56A-16FA-445C-BA9A-EBAE6882B748}" type="presOf" srcId="{ABEBC136-D37D-4400-8751-4C6C19E542EB}" destId="{F5151385-66C9-4365-AEF7-F48C502C706C}" srcOrd="0" destOrd="0" presId="urn:microsoft.com/office/officeart/2008/layout/LinedList"/>
    <dgm:cxn modelId="{F705EC6D-E0A3-4CC5-936B-FB4314AE122B}" srcId="{378E6CCF-1991-4938-ABBC-EEC3601CDF81}" destId="{466C07EA-372B-4C62-8AEA-F4C97D1F4904}" srcOrd="5" destOrd="0" parTransId="{21E9851A-F9F2-40FF-AFA4-7D475E3BBA5B}" sibTransId="{7629E2AB-3289-44F9-8003-52401ED12A63}"/>
    <dgm:cxn modelId="{48137D50-C3BF-449A-AD5F-4831EEA8BF81}" type="presOf" srcId="{C5B70414-D0B8-4064-B81D-05C20F85060E}" destId="{1937F25E-DA4D-4D7F-94D0-21BB321F0CA9}" srcOrd="0" destOrd="0" presId="urn:microsoft.com/office/officeart/2008/layout/LinedList"/>
    <dgm:cxn modelId="{D16AA550-B997-4B17-A66F-2585EDC3D5B7}" type="presOf" srcId="{11875717-615B-4BC7-B91A-10DD0CDF7BFF}" destId="{B0CE82D9-C7EA-473E-9BAD-0E8BC5DFE726}" srcOrd="0" destOrd="0" presId="urn:microsoft.com/office/officeart/2008/layout/LinedList"/>
    <dgm:cxn modelId="{F5FAD856-68A2-44C9-BBB2-6B8084A3CAEB}" srcId="{378E6CCF-1991-4938-ABBC-EEC3601CDF81}" destId="{ADE8F3E3-71E9-4426-900F-13EAD56CE40A}" srcOrd="1" destOrd="0" parTransId="{02D2A9B9-B79C-442F-AB2F-EF2329E78568}" sibTransId="{79B2B9B6-54B8-42E4-A5C9-D5883DBC3591}"/>
    <dgm:cxn modelId="{CE433D5A-EF60-4269-A7AA-D5E7E07F00B3}" type="presOf" srcId="{8A1ACE65-7A53-486B-8835-257E50FD9E55}" destId="{A62316EB-28B6-49E1-B94E-5D6D1FC1D718}" srcOrd="0" destOrd="0" presId="urn:microsoft.com/office/officeart/2008/layout/LinedList"/>
    <dgm:cxn modelId="{D0AA258C-FEA3-4DE1-8F46-BD94ED87ACFC}" srcId="{378E6CCF-1991-4938-ABBC-EEC3601CDF81}" destId="{C5B70414-D0B8-4064-B81D-05C20F85060E}" srcOrd="3" destOrd="0" parTransId="{5934C89C-8415-4691-A6CC-455BC73DD660}" sibTransId="{CBF11C87-5D9B-4F50-B7CB-E1D2E8443C03}"/>
    <dgm:cxn modelId="{0CD6FFA6-71A4-49C8-8FD7-83472A23CAFE}" type="presOf" srcId="{C2F90DD2-52C0-44F2-B601-6B8D0ECA1D1E}" destId="{DFC4910C-5681-48F7-8796-11DB2ECE9AFC}" srcOrd="0" destOrd="0" presId="urn:microsoft.com/office/officeart/2008/layout/LinedList"/>
    <dgm:cxn modelId="{972DB0AF-57B2-47D6-AFE4-537D88F81BB6}" srcId="{378E6CCF-1991-4938-ABBC-EEC3601CDF81}" destId="{6A60F6F5-99A1-445D-96C5-70A2C0EE098E}" srcOrd="9" destOrd="0" parTransId="{98673316-921D-4F2F-B90D-596207DE6EAC}" sibTransId="{0FAC38E7-7CC7-42E3-8E99-BAB29B3F7C2E}"/>
    <dgm:cxn modelId="{6CFBBBB4-0AD0-4F2F-8242-140C71D7338A}" type="presOf" srcId="{8889E7B7-C012-4253-9777-8C9536AF66EB}" destId="{D05A1630-60D1-4AE0-97FE-BEB716560564}" srcOrd="0" destOrd="0" presId="urn:microsoft.com/office/officeart/2008/layout/LinedList"/>
    <dgm:cxn modelId="{F16F64B5-D64C-4E0C-8819-B209103BA2D2}" type="presOf" srcId="{378E6CCF-1991-4938-ABBC-EEC3601CDF81}" destId="{68848770-0B0F-4634-A785-54EB8BE47F98}" srcOrd="0" destOrd="0" presId="urn:microsoft.com/office/officeart/2008/layout/LinedList"/>
    <dgm:cxn modelId="{1D8E6AC0-676E-4B96-81E9-242F8FB467B3}" srcId="{378E6CCF-1991-4938-ABBC-EEC3601CDF81}" destId="{11875717-615B-4BC7-B91A-10DD0CDF7BFF}" srcOrd="10" destOrd="0" parTransId="{3F9C1940-CBBF-4FFC-9A5D-C55C680EF91C}" sibTransId="{F6410D52-8939-4D1B-BD4F-2B04D9C7401C}"/>
    <dgm:cxn modelId="{161171DF-E1A3-4B42-8DB2-AC6EA4DA8BFB}" srcId="{378E6CCF-1991-4938-ABBC-EEC3601CDF81}" destId="{65C82BFE-2383-4833-B403-A08475F14A5D}" srcOrd="2" destOrd="0" parTransId="{9B98832F-2351-476F-8BA3-180C7B5160CF}" sibTransId="{3DE2D749-4909-41DD-A4C3-E4560F83C47F}"/>
    <dgm:cxn modelId="{F3CD86DF-02CA-425E-8365-65807E3DC410}" srcId="{378E6CCF-1991-4938-ABBC-EEC3601CDF81}" destId="{497A6B1C-FA57-4E26-9C99-E0CADE810550}" srcOrd="6" destOrd="0" parTransId="{A50ED434-48B4-40BB-959D-DEF187A3D05A}" sibTransId="{1F2E5848-0738-4283-8B82-6C274BFB86CE}"/>
    <dgm:cxn modelId="{180079E2-2FC5-490F-AE1B-11412A4864EA}" type="presOf" srcId="{ADE8F3E3-71E9-4426-900F-13EAD56CE40A}" destId="{879C7F6D-49B7-4ED7-9319-B810E168344D}" srcOrd="0" destOrd="0" presId="urn:microsoft.com/office/officeart/2008/layout/LinedList"/>
    <dgm:cxn modelId="{595250F6-E7F2-407F-B094-230497C1EE79}" type="presOf" srcId="{3A8FD801-0094-4A08-9776-15C2F655A46A}" destId="{4A44BBEA-0CCE-420E-AA53-BCABDF24E32C}" srcOrd="0" destOrd="0" presId="urn:microsoft.com/office/officeart/2008/layout/LinedList"/>
    <dgm:cxn modelId="{E5714AFB-78A9-4028-BA8A-E9208FEA66EC}" srcId="{378E6CCF-1991-4938-ABBC-EEC3601CDF81}" destId="{C2F90DD2-52C0-44F2-B601-6B8D0ECA1D1E}" srcOrd="11" destOrd="0" parTransId="{A3001841-B147-4F9C-B00A-C35A4CE3A485}" sibTransId="{1E4DB32C-E581-4993-9106-1D8C77A6897B}"/>
    <dgm:cxn modelId="{1B4DC1E5-D469-4996-92B5-1523AE9A3D25}" type="presParOf" srcId="{68848770-0B0F-4634-A785-54EB8BE47F98}" destId="{7E03F2F7-3466-4A03-BBF9-AD37DE9A20BA}" srcOrd="0" destOrd="0" presId="urn:microsoft.com/office/officeart/2008/layout/LinedList"/>
    <dgm:cxn modelId="{0DB5C189-DD75-4871-BF0B-4A74B4BED2D7}" type="presParOf" srcId="{68848770-0B0F-4634-A785-54EB8BE47F98}" destId="{88CBD8AD-A7B6-4419-86F9-01ADF8C1E239}" srcOrd="1" destOrd="0" presId="urn:microsoft.com/office/officeart/2008/layout/LinedList"/>
    <dgm:cxn modelId="{B663B7BB-BC46-4272-BEA5-83B86E6BD1B8}" type="presParOf" srcId="{88CBD8AD-A7B6-4419-86F9-01ADF8C1E239}" destId="{F5151385-66C9-4365-AEF7-F48C502C706C}" srcOrd="0" destOrd="0" presId="urn:microsoft.com/office/officeart/2008/layout/LinedList"/>
    <dgm:cxn modelId="{856498EA-71E4-433F-9781-6CD39BA2D3C8}" type="presParOf" srcId="{88CBD8AD-A7B6-4419-86F9-01ADF8C1E239}" destId="{EBD0DB85-0FE9-404B-888A-AE371EDD9CDE}" srcOrd="1" destOrd="0" presId="urn:microsoft.com/office/officeart/2008/layout/LinedList"/>
    <dgm:cxn modelId="{39FA6A03-EE86-4DC3-8AA4-191E2FD9AC51}" type="presParOf" srcId="{68848770-0B0F-4634-A785-54EB8BE47F98}" destId="{47B25985-3730-47EC-A64A-092C2A7AA5F3}" srcOrd="2" destOrd="0" presId="urn:microsoft.com/office/officeart/2008/layout/LinedList"/>
    <dgm:cxn modelId="{A83C422B-DD1C-4DAF-8AC2-41644B216596}" type="presParOf" srcId="{68848770-0B0F-4634-A785-54EB8BE47F98}" destId="{44AAEA37-9EE1-4208-A5C5-43CC489C8A30}" srcOrd="3" destOrd="0" presId="urn:microsoft.com/office/officeart/2008/layout/LinedList"/>
    <dgm:cxn modelId="{BBBD52BB-B979-4FAA-B045-81B5AD21D51A}" type="presParOf" srcId="{44AAEA37-9EE1-4208-A5C5-43CC489C8A30}" destId="{879C7F6D-49B7-4ED7-9319-B810E168344D}" srcOrd="0" destOrd="0" presId="urn:microsoft.com/office/officeart/2008/layout/LinedList"/>
    <dgm:cxn modelId="{A30CE354-E243-4BDA-98B9-A07F6E4B0108}" type="presParOf" srcId="{44AAEA37-9EE1-4208-A5C5-43CC489C8A30}" destId="{E4D1C7D4-8289-4B9D-966B-18251F0DAA5C}" srcOrd="1" destOrd="0" presId="urn:microsoft.com/office/officeart/2008/layout/LinedList"/>
    <dgm:cxn modelId="{CDC27ECE-DCDD-408F-A56F-D87B518BA9F0}" type="presParOf" srcId="{68848770-0B0F-4634-A785-54EB8BE47F98}" destId="{CFB04277-53D8-4903-98FF-34BEBFDBC8E5}" srcOrd="4" destOrd="0" presId="urn:microsoft.com/office/officeart/2008/layout/LinedList"/>
    <dgm:cxn modelId="{404DBB7B-0415-44BB-ACA9-27DFA2F0F7CA}" type="presParOf" srcId="{68848770-0B0F-4634-A785-54EB8BE47F98}" destId="{69D62A87-DFEF-41DB-9172-29A91B885D85}" srcOrd="5" destOrd="0" presId="urn:microsoft.com/office/officeart/2008/layout/LinedList"/>
    <dgm:cxn modelId="{A03F81FF-31B7-46B1-8A59-67FDD6912D99}" type="presParOf" srcId="{69D62A87-DFEF-41DB-9172-29A91B885D85}" destId="{72D383C0-F34C-47EF-84B4-3AE937A78B0C}" srcOrd="0" destOrd="0" presId="urn:microsoft.com/office/officeart/2008/layout/LinedList"/>
    <dgm:cxn modelId="{B6D1C477-4526-45A7-9701-0A07EB6424F6}" type="presParOf" srcId="{69D62A87-DFEF-41DB-9172-29A91B885D85}" destId="{5490CCAB-687F-4CE1-A510-F4357D6297F1}" srcOrd="1" destOrd="0" presId="urn:microsoft.com/office/officeart/2008/layout/LinedList"/>
    <dgm:cxn modelId="{5D6326C8-FFC0-44BC-A007-D0D161963A01}" type="presParOf" srcId="{68848770-0B0F-4634-A785-54EB8BE47F98}" destId="{0614A986-ED54-4A57-9942-7E3E032E966D}" srcOrd="6" destOrd="0" presId="urn:microsoft.com/office/officeart/2008/layout/LinedList"/>
    <dgm:cxn modelId="{EFD7E96E-C2F5-470A-9F40-312E792FA30C}" type="presParOf" srcId="{68848770-0B0F-4634-A785-54EB8BE47F98}" destId="{1662AC76-584C-4605-902E-8CE322E6E5A1}" srcOrd="7" destOrd="0" presId="urn:microsoft.com/office/officeart/2008/layout/LinedList"/>
    <dgm:cxn modelId="{7CB65D65-889E-4183-87C5-81040BED04BF}" type="presParOf" srcId="{1662AC76-584C-4605-902E-8CE322E6E5A1}" destId="{1937F25E-DA4D-4D7F-94D0-21BB321F0CA9}" srcOrd="0" destOrd="0" presId="urn:microsoft.com/office/officeart/2008/layout/LinedList"/>
    <dgm:cxn modelId="{D496E801-7A0E-4018-9F26-AEF8B6C6E7EF}" type="presParOf" srcId="{1662AC76-584C-4605-902E-8CE322E6E5A1}" destId="{113C92A9-300B-43A1-A8F2-A453DD653988}" srcOrd="1" destOrd="0" presId="urn:microsoft.com/office/officeart/2008/layout/LinedList"/>
    <dgm:cxn modelId="{AE61E162-8AD4-4B14-9378-D63A8216F95F}" type="presParOf" srcId="{68848770-0B0F-4634-A785-54EB8BE47F98}" destId="{243850FF-7545-4871-B863-7A9E32989E6B}" srcOrd="8" destOrd="0" presId="urn:microsoft.com/office/officeart/2008/layout/LinedList"/>
    <dgm:cxn modelId="{71A6334A-415F-416E-B8D1-DD5054A87949}" type="presParOf" srcId="{68848770-0B0F-4634-A785-54EB8BE47F98}" destId="{52400B33-011F-48A1-85CF-A99A32E19E7B}" srcOrd="9" destOrd="0" presId="urn:microsoft.com/office/officeart/2008/layout/LinedList"/>
    <dgm:cxn modelId="{E1CD325E-1CB6-4FB5-BB83-670F1FE34436}" type="presParOf" srcId="{52400B33-011F-48A1-85CF-A99A32E19E7B}" destId="{6D5BBADE-2A8C-4105-9CBB-F8873C5DEA05}" srcOrd="0" destOrd="0" presId="urn:microsoft.com/office/officeart/2008/layout/LinedList"/>
    <dgm:cxn modelId="{642B7645-0853-438D-8074-61216EE924B5}" type="presParOf" srcId="{52400B33-011F-48A1-85CF-A99A32E19E7B}" destId="{136A1A9D-F603-4F0C-BDF5-7110B8847ED4}" srcOrd="1" destOrd="0" presId="urn:microsoft.com/office/officeart/2008/layout/LinedList"/>
    <dgm:cxn modelId="{AFE18C65-693D-4C74-B279-6D7BCF50F707}" type="presParOf" srcId="{68848770-0B0F-4634-A785-54EB8BE47F98}" destId="{AE2CC625-1C1C-476A-9BDC-CD434BD352A7}" srcOrd="10" destOrd="0" presId="urn:microsoft.com/office/officeart/2008/layout/LinedList"/>
    <dgm:cxn modelId="{8E9503B9-6DC6-4561-8BDB-E61587122BAD}" type="presParOf" srcId="{68848770-0B0F-4634-A785-54EB8BE47F98}" destId="{85A582C8-8540-4354-80B7-ED3DBF7BE6C9}" srcOrd="11" destOrd="0" presId="urn:microsoft.com/office/officeart/2008/layout/LinedList"/>
    <dgm:cxn modelId="{98702752-7DED-470B-AB12-69420DF07C87}" type="presParOf" srcId="{85A582C8-8540-4354-80B7-ED3DBF7BE6C9}" destId="{71B46C87-9F73-4794-8C41-A97717F2CC82}" srcOrd="0" destOrd="0" presId="urn:microsoft.com/office/officeart/2008/layout/LinedList"/>
    <dgm:cxn modelId="{75477EE4-00C0-46B9-AD2E-AE1AF1250EBC}" type="presParOf" srcId="{85A582C8-8540-4354-80B7-ED3DBF7BE6C9}" destId="{2549A460-15DB-4A44-B139-6CA89AD71B08}" srcOrd="1" destOrd="0" presId="urn:microsoft.com/office/officeart/2008/layout/LinedList"/>
    <dgm:cxn modelId="{57840B56-801C-4E6B-88A9-4D154A2C2695}" type="presParOf" srcId="{68848770-0B0F-4634-A785-54EB8BE47F98}" destId="{C557242C-DBAB-4575-97DF-F4BC3FAB8493}" srcOrd="12" destOrd="0" presId="urn:microsoft.com/office/officeart/2008/layout/LinedList"/>
    <dgm:cxn modelId="{BEE3AA39-D4E3-4D48-8005-71E6FDF27C63}" type="presParOf" srcId="{68848770-0B0F-4634-A785-54EB8BE47F98}" destId="{AE0A733C-8DBE-469C-8BAB-5E6C70A83496}" srcOrd="13" destOrd="0" presId="urn:microsoft.com/office/officeart/2008/layout/LinedList"/>
    <dgm:cxn modelId="{36FFF25E-2E2B-4773-A072-504B24E80CF0}" type="presParOf" srcId="{AE0A733C-8DBE-469C-8BAB-5E6C70A83496}" destId="{67CCAD58-95B6-42D0-BB1A-468932719772}" srcOrd="0" destOrd="0" presId="urn:microsoft.com/office/officeart/2008/layout/LinedList"/>
    <dgm:cxn modelId="{3646C36B-F9D2-4166-BA74-0624721E29E3}" type="presParOf" srcId="{AE0A733C-8DBE-469C-8BAB-5E6C70A83496}" destId="{6DD3879E-A6AB-4AFF-B49E-7F1EF899E590}" srcOrd="1" destOrd="0" presId="urn:microsoft.com/office/officeart/2008/layout/LinedList"/>
    <dgm:cxn modelId="{B86A31BC-8F56-4EF0-921B-A90F0EADAF34}" type="presParOf" srcId="{68848770-0B0F-4634-A785-54EB8BE47F98}" destId="{FD7FCFD4-2499-4757-9C99-87748A32AA09}" srcOrd="14" destOrd="0" presId="urn:microsoft.com/office/officeart/2008/layout/LinedList"/>
    <dgm:cxn modelId="{8B605EC6-69AD-4616-97A0-A97CA43738B1}" type="presParOf" srcId="{68848770-0B0F-4634-A785-54EB8BE47F98}" destId="{E8190BF2-7388-4AFE-8723-86FC008A2CB1}" srcOrd="15" destOrd="0" presId="urn:microsoft.com/office/officeart/2008/layout/LinedList"/>
    <dgm:cxn modelId="{688D80A3-09AE-4DA9-BC75-EEE2B43DFBA4}" type="presParOf" srcId="{E8190BF2-7388-4AFE-8723-86FC008A2CB1}" destId="{A62316EB-28B6-49E1-B94E-5D6D1FC1D718}" srcOrd="0" destOrd="0" presId="urn:microsoft.com/office/officeart/2008/layout/LinedList"/>
    <dgm:cxn modelId="{9454DA86-89CF-4075-A96F-C1837C6B6B10}" type="presParOf" srcId="{E8190BF2-7388-4AFE-8723-86FC008A2CB1}" destId="{6480772C-967E-47ED-AC1C-D483E9B6B9A2}" srcOrd="1" destOrd="0" presId="urn:microsoft.com/office/officeart/2008/layout/LinedList"/>
    <dgm:cxn modelId="{6F8C485F-15C9-4BE9-A8A5-628C7D291D63}" type="presParOf" srcId="{68848770-0B0F-4634-A785-54EB8BE47F98}" destId="{07EB7D17-4090-4D87-AEBB-8DD8984EF467}" srcOrd="16" destOrd="0" presId="urn:microsoft.com/office/officeart/2008/layout/LinedList"/>
    <dgm:cxn modelId="{5590B3CF-0C43-4758-A312-BB150FB031BC}" type="presParOf" srcId="{68848770-0B0F-4634-A785-54EB8BE47F98}" destId="{1F8969A2-95E8-4630-A706-8302D2EAA8C3}" srcOrd="17" destOrd="0" presId="urn:microsoft.com/office/officeart/2008/layout/LinedList"/>
    <dgm:cxn modelId="{E1BC4379-E8F6-464F-81B9-CFB0312878CA}" type="presParOf" srcId="{1F8969A2-95E8-4630-A706-8302D2EAA8C3}" destId="{759EBC79-C6B0-47DF-AFB4-B842FC8A8BF3}" srcOrd="0" destOrd="0" presId="urn:microsoft.com/office/officeart/2008/layout/LinedList"/>
    <dgm:cxn modelId="{50DF85CF-BE56-4676-BFD1-2007069786CF}" type="presParOf" srcId="{1F8969A2-95E8-4630-A706-8302D2EAA8C3}" destId="{AA117B9C-C41A-40E2-9415-F37114EB6346}" srcOrd="1" destOrd="0" presId="urn:microsoft.com/office/officeart/2008/layout/LinedList"/>
    <dgm:cxn modelId="{E3ABF489-D40F-4C51-8301-670D5F25D580}" type="presParOf" srcId="{68848770-0B0F-4634-A785-54EB8BE47F98}" destId="{35EDB393-D9C7-4A01-A169-210E95845A98}" srcOrd="18" destOrd="0" presId="urn:microsoft.com/office/officeart/2008/layout/LinedList"/>
    <dgm:cxn modelId="{3993C5FD-B300-40C1-9740-ED2AC5B7BDD2}" type="presParOf" srcId="{68848770-0B0F-4634-A785-54EB8BE47F98}" destId="{8B39883B-2CD7-4690-8153-C8AD01CF5B88}" srcOrd="19" destOrd="0" presId="urn:microsoft.com/office/officeart/2008/layout/LinedList"/>
    <dgm:cxn modelId="{5DCC5C9F-B83A-448D-A270-C97172FC1191}" type="presParOf" srcId="{8B39883B-2CD7-4690-8153-C8AD01CF5B88}" destId="{195FA0C7-87F0-4D5B-8771-6EB069B6257E}" srcOrd="0" destOrd="0" presId="urn:microsoft.com/office/officeart/2008/layout/LinedList"/>
    <dgm:cxn modelId="{DACE6BA6-C4FF-4C42-A7F4-BBD74A46CCBB}" type="presParOf" srcId="{8B39883B-2CD7-4690-8153-C8AD01CF5B88}" destId="{0937D4FF-F219-489A-9829-4F27B90CD6B7}" srcOrd="1" destOrd="0" presId="urn:microsoft.com/office/officeart/2008/layout/LinedList"/>
    <dgm:cxn modelId="{0300978B-A2AD-4F41-BBBA-E4E2F7AFD7D5}" type="presParOf" srcId="{68848770-0B0F-4634-A785-54EB8BE47F98}" destId="{2B6D8466-2186-4C7A-941E-FAAF7AF97434}" srcOrd="20" destOrd="0" presId="urn:microsoft.com/office/officeart/2008/layout/LinedList"/>
    <dgm:cxn modelId="{D14EE402-D91D-4011-B43B-1BF38139C508}" type="presParOf" srcId="{68848770-0B0F-4634-A785-54EB8BE47F98}" destId="{C29A6433-F6E3-4684-B127-D434BACEE6EB}" srcOrd="21" destOrd="0" presId="urn:microsoft.com/office/officeart/2008/layout/LinedList"/>
    <dgm:cxn modelId="{85093E2C-94AB-46A4-90BD-B564A15E625B}" type="presParOf" srcId="{C29A6433-F6E3-4684-B127-D434BACEE6EB}" destId="{B0CE82D9-C7EA-473E-9BAD-0E8BC5DFE726}" srcOrd="0" destOrd="0" presId="urn:microsoft.com/office/officeart/2008/layout/LinedList"/>
    <dgm:cxn modelId="{4CD4B820-F792-4FCA-84C7-E735FBE4B117}" type="presParOf" srcId="{C29A6433-F6E3-4684-B127-D434BACEE6EB}" destId="{0C856A82-FA82-4C18-8B15-DE3614CEA0D7}" srcOrd="1" destOrd="0" presId="urn:microsoft.com/office/officeart/2008/layout/LinedList"/>
    <dgm:cxn modelId="{FF12523B-BCFF-46DC-91E8-EB1D6B35500D}" type="presParOf" srcId="{68848770-0B0F-4634-A785-54EB8BE47F98}" destId="{DEA0537C-6293-4668-8024-73C3F8BD36ED}" srcOrd="22" destOrd="0" presId="urn:microsoft.com/office/officeart/2008/layout/LinedList"/>
    <dgm:cxn modelId="{1D3D1865-02CF-401C-815E-FEBE3BC9926D}" type="presParOf" srcId="{68848770-0B0F-4634-A785-54EB8BE47F98}" destId="{70E31A27-F47E-4A54-9BDC-B7686FF5F4FF}" srcOrd="23" destOrd="0" presId="urn:microsoft.com/office/officeart/2008/layout/LinedList"/>
    <dgm:cxn modelId="{FEE440B5-32F3-4646-A482-2D93A48E4DE8}" type="presParOf" srcId="{70E31A27-F47E-4A54-9BDC-B7686FF5F4FF}" destId="{DFC4910C-5681-48F7-8796-11DB2ECE9AFC}" srcOrd="0" destOrd="0" presId="urn:microsoft.com/office/officeart/2008/layout/LinedList"/>
    <dgm:cxn modelId="{E3110D92-A37D-48C4-A4CD-6D57BE511378}" type="presParOf" srcId="{70E31A27-F47E-4A54-9BDC-B7686FF5F4FF}" destId="{F4B8315A-3597-4E3F-BFAF-D80359E98ECB}" srcOrd="1" destOrd="0" presId="urn:microsoft.com/office/officeart/2008/layout/LinedList"/>
    <dgm:cxn modelId="{170A3D76-626C-44B7-86F1-4A664E5BF659}" type="presParOf" srcId="{68848770-0B0F-4634-A785-54EB8BE47F98}" destId="{B024E093-5B3E-4AFC-9017-FDAB8746C627}" srcOrd="24" destOrd="0" presId="urn:microsoft.com/office/officeart/2008/layout/LinedList"/>
    <dgm:cxn modelId="{6CDCA7E5-B4C1-4B0D-A712-60B96D680C71}" type="presParOf" srcId="{68848770-0B0F-4634-A785-54EB8BE47F98}" destId="{9D2EA1A1-5243-45DE-813B-339EC442F421}" srcOrd="25" destOrd="0" presId="urn:microsoft.com/office/officeart/2008/layout/LinedList"/>
    <dgm:cxn modelId="{5AB9DA82-1D3E-4672-B5C2-E3D3D877C51A}" type="presParOf" srcId="{9D2EA1A1-5243-45DE-813B-339EC442F421}" destId="{4A44BBEA-0CCE-420E-AA53-BCABDF24E32C}" srcOrd="0" destOrd="0" presId="urn:microsoft.com/office/officeart/2008/layout/LinedList"/>
    <dgm:cxn modelId="{AF42A939-CBD1-46B2-A310-B32FD3C52388}" type="presParOf" srcId="{9D2EA1A1-5243-45DE-813B-339EC442F421}" destId="{3B161CF3-EF7E-4214-AED1-9CBC98BDC79B}" srcOrd="1" destOrd="0" presId="urn:microsoft.com/office/officeart/2008/layout/LinedList"/>
    <dgm:cxn modelId="{EC6FA650-A80B-44CC-907F-58DE44109CFA}" type="presParOf" srcId="{68848770-0B0F-4634-A785-54EB8BE47F98}" destId="{84A825E0-1ECF-4588-BDD9-6B7B45D756E3}" srcOrd="26" destOrd="0" presId="urn:microsoft.com/office/officeart/2008/layout/LinedList"/>
    <dgm:cxn modelId="{0E3AC6BF-D1D1-4B77-AFAD-CCB87C1C567F}" type="presParOf" srcId="{68848770-0B0F-4634-A785-54EB8BE47F98}" destId="{BCC842A3-9B83-479B-804F-7A3CFB634AFC}" srcOrd="27" destOrd="0" presId="urn:microsoft.com/office/officeart/2008/layout/LinedList"/>
    <dgm:cxn modelId="{27B55B54-7FB3-4161-9C8E-D0EA88B6B616}" type="presParOf" srcId="{BCC842A3-9B83-479B-804F-7A3CFB634AFC}" destId="{D05A1630-60D1-4AE0-97FE-BEB716560564}" srcOrd="0" destOrd="0" presId="urn:microsoft.com/office/officeart/2008/layout/LinedList"/>
    <dgm:cxn modelId="{8939E851-1666-4C14-A1C9-4B1C6F4FE966}" type="presParOf" srcId="{BCC842A3-9B83-479B-804F-7A3CFB634AFC}" destId="{663707C2-4E6E-4288-89BA-E3A312DB6C7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C588BC-B8BC-4DC0-A463-BE5209EFA3FD}"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6053B1D-F09B-4B26-960A-2C05E0E8744A}">
      <dgm:prSet/>
      <dgm:spPr/>
      <dgm:t>
        <a:bodyPr/>
        <a:lstStyle/>
        <a:p>
          <a:r>
            <a:rPr lang="en-US"/>
            <a:t>To support education staff in meeting the needs of bilingual children and young people. </a:t>
          </a:r>
        </a:p>
      </dgm:t>
    </dgm:pt>
    <dgm:pt modelId="{50365643-B926-418E-98F7-A2929C4143FF}" type="parTrans" cxnId="{9910706A-0EEA-48F0-BD64-C3B31817F017}">
      <dgm:prSet/>
      <dgm:spPr/>
      <dgm:t>
        <a:bodyPr/>
        <a:lstStyle/>
        <a:p>
          <a:endParaRPr lang="en-US"/>
        </a:p>
      </dgm:t>
    </dgm:pt>
    <dgm:pt modelId="{BA19F69A-3AFA-4AF9-AE08-8DD98A88972E}" type="sibTrans" cxnId="{9910706A-0EEA-48F0-BD64-C3B31817F017}">
      <dgm:prSet/>
      <dgm:spPr/>
      <dgm:t>
        <a:bodyPr/>
        <a:lstStyle/>
        <a:p>
          <a:endParaRPr lang="en-US"/>
        </a:p>
      </dgm:t>
    </dgm:pt>
    <dgm:pt modelId="{604C621F-6505-4A54-98E6-38A713370446}">
      <dgm:prSet/>
      <dgm:spPr/>
      <dgm:t>
        <a:bodyPr/>
        <a:lstStyle/>
        <a:p>
          <a:r>
            <a:rPr lang="en-US"/>
            <a:t>To promote the welfare of bilingual children and young people within the school and the community so that they become successful learners, confident individuals, responsible citizens and effective contributors. (Scottish Executive - A Curriculum for Excellence) </a:t>
          </a:r>
        </a:p>
      </dgm:t>
    </dgm:pt>
    <dgm:pt modelId="{0AA5380F-18C9-4421-AA46-C624530BA87C}" type="parTrans" cxnId="{A7612BBF-69AB-4CF0-B277-8236CDB00BAC}">
      <dgm:prSet/>
      <dgm:spPr/>
      <dgm:t>
        <a:bodyPr/>
        <a:lstStyle/>
        <a:p>
          <a:endParaRPr lang="en-US"/>
        </a:p>
      </dgm:t>
    </dgm:pt>
    <dgm:pt modelId="{187D1F2F-6DFD-489A-81BA-23AB24DC8AF9}" type="sibTrans" cxnId="{A7612BBF-69AB-4CF0-B277-8236CDB00BAC}">
      <dgm:prSet/>
      <dgm:spPr/>
      <dgm:t>
        <a:bodyPr/>
        <a:lstStyle/>
        <a:p>
          <a:endParaRPr lang="en-US"/>
        </a:p>
      </dgm:t>
    </dgm:pt>
    <dgm:pt modelId="{6415F151-50EA-4EBF-B83A-53EEC7CEB1D5}">
      <dgm:prSet/>
      <dgm:spPr/>
      <dgm:t>
        <a:bodyPr/>
        <a:lstStyle/>
        <a:p>
          <a:r>
            <a:rPr lang="en-US"/>
            <a:t>To work in partnership with parents/carers, schools and other agencies to promote positive relationships. </a:t>
          </a:r>
        </a:p>
      </dgm:t>
    </dgm:pt>
    <dgm:pt modelId="{680B5AE7-3DDF-4D8D-854A-9966A8740FDA}" type="parTrans" cxnId="{A512AC70-1CFF-45E5-8D2E-0216C7A2C857}">
      <dgm:prSet/>
      <dgm:spPr/>
      <dgm:t>
        <a:bodyPr/>
        <a:lstStyle/>
        <a:p>
          <a:endParaRPr lang="en-US"/>
        </a:p>
      </dgm:t>
    </dgm:pt>
    <dgm:pt modelId="{A45B0BBC-BED6-4C35-992A-FEE58E0322AD}" type="sibTrans" cxnId="{A512AC70-1CFF-45E5-8D2E-0216C7A2C857}">
      <dgm:prSet/>
      <dgm:spPr/>
      <dgm:t>
        <a:bodyPr/>
        <a:lstStyle/>
        <a:p>
          <a:endParaRPr lang="en-US"/>
        </a:p>
      </dgm:t>
    </dgm:pt>
    <dgm:pt modelId="{04864F81-9229-40C7-91F0-FD105C440219}">
      <dgm:prSet/>
      <dgm:spPr/>
      <dgm:t>
        <a:bodyPr/>
        <a:lstStyle/>
        <a:p>
          <a:r>
            <a:rPr lang="en-US"/>
            <a:t>To promote equality of opportunity and to fulfil the potential of children and young people by valuing their bilingualism. </a:t>
          </a:r>
        </a:p>
      </dgm:t>
    </dgm:pt>
    <dgm:pt modelId="{9967EF24-3849-4CBE-AA9A-9874D0B11D02}" type="parTrans" cxnId="{C99EAEFF-F18A-46ED-A1A2-84DF5119A255}">
      <dgm:prSet/>
      <dgm:spPr/>
      <dgm:t>
        <a:bodyPr/>
        <a:lstStyle/>
        <a:p>
          <a:endParaRPr lang="en-US"/>
        </a:p>
      </dgm:t>
    </dgm:pt>
    <dgm:pt modelId="{215E5CF1-7907-4FDD-B9A8-020DD6B9F64D}" type="sibTrans" cxnId="{C99EAEFF-F18A-46ED-A1A2-84DF5119A255}">
      <dgm:prSet/>
      <dgm:spPr/>
      <dgm:t>
        <a:bodyPr/>
        <a:lstStyle/>
        <a:p>
          <a:endParaRPr lang="en-US"/>
        </a:p>
      </dgm:t>
    </dgm:pt>
    <dgm:pt modelId="{900C402A-CBB7-45BB-A74E-4247D22ABE5D}" type="pres">
      <dgm:prSet presAssocID="{DDC588BC-B8BC-4DC0-A463-BE5209EFA3FD}" presName="linear" presStyleCnt="0">
        <dgm:presLayoutVars>
          <dgm:animLvl val="lvl"/>
          <dgm:resizeHandles val="exact"/>
        </dgm:presLayoutVars>
      </dgm:prSet>
      <dgm:spPr/>
    </dgm:pt>
    <dgm:pt modelId="{682CEA10-153F-431D-8B48-39B516BDB60B}" type="pres">
      <dgm:prSet presAssocID="{66053B1D-F09B-4B26-960A-2C05E0E8744A}" presName="parentText" presStyleLbl="node1" presStyleIdx="0" presStyleCnt="4">
        <dgm:presLayoutVars>
          <dgm:chMax val="0"/>
          <dgm:bulletEnabled val="1"/>
        </dgm:presLayoutVars>
      </dgm:prSet>
      <dgm:spPr/>
    </dgm:pt>
    <dgm:pt modelId="{2C3825EC-8E4B-4FD8-BE3B-9F7D97F39B9F}" type="pres">
      <dgm:prSet presAssocID="{BA19F69A-3AFA-4AF9-AE08-8DD98A88972E}" presName="spacer" presStyleCnt="0"/>
      <dgm:spPr/>
    </dgm:pt>
    <dgm:pt modelId="{6134F46D-6C9D-4420-8C84-D47CD2C418D5}" type="pres">
      <dgm:prSet presAssocID="{604C621F-6505-4A54-98E6-38A713370446}" presName="parentText" presStyleLbl="node1" presStyleIdx="1" presStyleCnt="4">
        <dgm:presLayoutVars>
          <dgm:chMax val="0"/>
          <dgm:bulletEnabled val="1"/>
        </dgm:presLayoutVars>
      </dgm:prSet>
      <dgm:spPr/>
    </dgm:pt>
    <dgm:pt modelId="{683147C5-004F-43A4-9DAC-852847BBE65D}" type="pres">
      <dgm:prSet presAssocID="{187D1F2F-6DFD-489A-81BA-23AB24DC8AF9}" presName="spacer" presStyleCnt="0"/>
      <dgm:spPr/>
    </dgm:pt>
    <dgm:pt modelId="{49D3F0D2-3D64-4BB8-8830-E6523D4C741E}" type="pres">
      <dgm:prSet presAssocID="{6415F151-50EA-4EBF-B83A-53EEC7CEB1D5}" presName="parentText" presStyleLbl="node1" presStyleIdx="2" presStyleCnt="4">
        <dgm:presLayoutVars>
          <dgm:chMax val="0"/>
          <dgm:bulletEnabled val="1"/>
        </dgm:presLayoutVars>
      </dgm:prSet>
      <dgm:spPr/>
    </dgm:pt>
    <dgm:pt modelId="{D246AC24-6931-4ED5-8255-62213068BE50}" type="pres">
      <dgm:prSet presAssocID="{A45B0BBC-BED6-4C35-992A-FEE58E0322AD}" presName="spacer" presStyleCnt="0"/>
      <dgm:spPr/>
    </dgm:pt>
    <dgm:pt modelId="{99785789-EDFB-44EE-B42E-FF37430990EE}" type="pres">
      <dgm:prSet presAssocID="{04864F81-9229-40C7-91F0-FD105C440219}" presName="parentText" presStyleLbl="node1" presStyleIdx="3" presStyleCnt="4">
        <dgm:presLayoutVars>
          <dgm:chMax val="0"/>
          <dgm:bulletEnabled val="1"/>
        </dgm:presLayoutVars>
      </dgm:prSet>
      <dgm:spPr/>
    </dgm:pt>
  </dgm:ptLst>
  <dgm:cxnLst>
    <dgm:cxn modelId="{1FC57A03-4CEF-449F-86D0-445D651C41EA}" type="presOf" srcId="{66053B1D-F09B-4B26-960A-2C05E0E8744A}" destId="{682CEA10-153F-431D-8B48-39B516BDB60B}" srcOrd="0" destOrd="0" presId="urn:microsoft.com/office/officeart/2005/8/layout/vList2"/>
    <dgm:cxn modelId="{F8E4CA5F-8273-4D6A-91FB-6D4E0C0ABE68}" type="presOf" srcId="{DDC588BC-B8BC-4DC0-A463-BE5209EFA3FD}" destId="{900C402A-CBB7-45BB-A74E-4247D22ABE5D}" srcOrd="0" destOrd="0" presId="urn:microsoft.com/office/officeart/2005/8/layout/vList2"/>
    <dgm:cxn modelId="{CF3D0E4A-54C1-45FC-B4C1-9E30D5BE0ED8}" type="presOf" srcId="{04864F81-9229-40C7-91F0-FD105C440219}" destId="{99785789-EDFB-44EE-B42E-FF37430990EE}" srcOrd="0" destOrd="0" presId="urn:microsoft.com/office/officeart/2005/8/layout/vList2"/>
    <dgm:cxn modelId="{9910706A-0EEA-48F0-BD64-C3B31817F017}" srcId="{DDC588BC-B8BC-4DC0-A463-BE5209EFA3FD}" destId="{66053B1D-F09B-4B26-960A-2C05E0E8744A}" srcOrd="0" destOrd="0" parTransId="{50365643-B926-418E-98F7-A2929C4143FF}" sibTransId="{BA19F69A-3AFA-4AF9-AE08-8DD98A88972E}"/>
    <dgm:cxn modelId="{A512AC70-1CFF-45E5-8D2E-0216C7A2C857}" srcId="{DDC588BC-B8BC-4DC0-A463-BE5209EFA3FD}" destId="{6415F151-50EA-4EBF-B83A-53EEC7CEB1D5}" srcOrd="2" destOrd="0" parTransId="{680B5AE7-3DDF-4D8D-854A-9966A8740FDA}" sibTransId="{A45B0BBC-BED6-4C35-992A-FEE58E0322AD}"/>
    <dgm:cxn modelId="{1124F88F-39AF-4480-9021-6CF3E1313F6E}" type="presOf" srcId="{6415F151-50EA-4EBF-B83A-53EEC7CEB1D5}" destId="{49D3F0D2-3D64-4BB8-8830-E6523D4C741E}" srcOrd="0" destOrd="0" presId="urn:microsoft.com/office/officeart/2005/8/layout/vList2"/>
    <dgm:cxn modelId="{A7612BBF-69AB-4CF0-B277-8236CDB00BAC}" srcId="{DDC588BC-B8BC-4DC0-A463-BE5209EFA3FD}" destId="{604C621F-6505-4A54-98E6-38A713370446}" srcOrd="1" destOrd="0" parTransId="{0AA5380F-18C9-4421-AA46-C624530BA87C}" sibTransId="{187D1F2F-6DFD-489A-81BA-23AB24DC8AF9}"/>
    <dgm:cxn modelId="{C7BD2EBF-D31D-4FC0-AD4C-41450A5D74E7}" type="presOf" srcId="{604C621F-6505-4A54-98E6-38A713370446}" destId="{6134F46D-6C9D-4420-8C84-D47CD2C418D5}" srcOrd="0" destOrd="0" presId="urn:microsoft.com/office/officeart/2005/8/layout/vList2"/>
    <dgm:cxn modelId="{C99EAEFF-F18A-46ED-A1A2-84DF5119A255}" srcId="{DDC588BC-B8BC-4DC0-A463-BE5209EFA3FD}" destId="{04864F81-9229-40C7-91F0-FD105C440219}" srcOrd="3" destOrd="0" parTransId="{9967EF24-3849-4CBE-AA9A-9874D0B11D02}" sibTransId="{215E5CF1-7907-4FDD-B9A8-020DD6B9F64D}"/>
    <dgm:cxn modelId="{92345E38-1953-433E-9ABC-1660B1A020B8}" type="presParOf" srcId="{900C402A-CBB7-45BB-A74E-4247D22ABE5D}" destId="{682CEA10-153F-431D-8B48-39B516BDB60B}" srcOrd="0" destOrd="0" presId="urn:microsoft.com/office/officeart/2005/8/layout/vList2"/>
    <dgm:cxn modelId="{D1F36331-29E2-436F-BB57-792B21724657}" type="presParOf" srcId="{900C402A-CBB7-45BB-A74E-4247D22ABE5D}" destId="{2C3825EC-8E4B-4FD8-BE3B-9F7D97F39B9F}" srcOrd="1" destOrd="0" presId="urn:microsoft.com/office/officeart/2005/8/layout/vList2"/>
    <dgm:cxn modelId="{2B7F9715-C36E-4746-9CBC-2186BCD4AC29}" type="presParOf" srcId="{900C402A-CBB7-45BB-A74E-4247D22ABE5D}" destId="{6134F46D-6C9D-4420-8C84-D47CD2C418D5}" srcOrd="2" destOrd="0" presId="urn:microsoft.com/office/officeart/2005/8/layout/vList2"/>
    <dgm:cxn modelId="{CC763D7B-A939-4E5B-94DF-1077F1759D42}" type="presParOf" srcId="{900C402A-CBB7-45BB-A74E-4247D22ABE5D}" destId="{683147C5-004F-43A4-9DAC-852847BBE65D}" srcOrd="3" destOrd="0" presId="urn:microsoft.com/office/officeart/2005/8/layout/vList2"/>
    <dgm:cxn modelId="{BB70C59B-BB93-4659-B049-2D5C1A589BFA}" type="presParOf" srcId="{900C402A-CBB7-45BB-A74E-4247D22ABE5D}" destId="{49D3F0D2-3D64-4BB8-8830-E6523D4C741E}" srcOrd="4" destOrd="0" presId="urn:microsoft.com/office/officeart/2005/8/layout/vList2"/>
    <dgm:cxn modelId="{D809E485-4DA9-48E7-B3D2-AD4205D2B257}" type="presParOf" srcId="{900C402A-CBB7-45BB-A74E-4247D22ABE5D}" destId="{D246AC24-6931-4ED5-8255-62213068BE50}" srcOrd="5" destOrd="0" presId="urn:microsoft.com/office/officeart/2005/8/layout/vList2"/>
    <dgm:cxn modelId="{7FB5494F-2480-469D-899E-AA84BD3F307C}" type="presParOf" srcId="{900C402A-CBB7-45BB-A74E-4247D22ABE5D}" destId="{99785789-EDFB-44EE-B42E-FF37430990E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72AD5E-23DC-4BD3-A0D9-70975B39FB11}"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B483711A-228D-4255-B52D-BB9D8D32CA85}">
      <dgm:prSet/>
      <dgm:spPr/>
      <dgm:t>
        <a:bodyPr/>
        <a:lstStyle/>
        <a:p>
          <a:r>
            <a:rPr lang="en-US"/>
            <a:t>All staff are responsible for meeting the needs of each learner, supported by EAL and bilingual local authority support services, as well as external agencies and community links. </a:t>
          </a:r>
        </a:p>
      </dgm:t>
    </dgm:pt>
    <dgm:pt modelId="{7A432356-596D-4816-A2EB-9472C9E59019}" type="parTrans" cxnId="{20FFA640-6471-440D-BC0C-DBF2DC01EF2F}">
      <dgm:prSet/>
      <dgm:spPr/>
      <dgm:t>
        <a:bodyPr/>
        <a:lstStyle/>
        <a:p>
          <a:endParaRPr lang="en-US"/>
        </a:p>
      </dgm:t>
    </dgm:pt>
    <dgm:pt modelId="{8E88720D-9E2C-45F2-88E9-894393A8FD84}" type="sibTrans" cxnId="{20FFA640-6471-440D-BC0C-DBF2DC01EF2F}">
      <dgm:prSet/>
      <dgm:spPr/>
      <dgm:t>
        <a:bodyPr/>
        <a:lstStyle/>
        <a:p>
          <a:endParaRPr lang="en-US"/>
        </a:p>
      </dgm:t>
    </dgm:pt>
    <dgm:pt modelId="{D38562FC-E512-4A2C-AAB6-5F27DA9563E5}">
      <dgm:prSet/>
      <dgm:spPr/>
      <dgm:t>
        <a:bodyPr/>
        <a:lstStyle/>
        <a:p>
          <a:r>
            <a:rPr lang="en-US"/>
            <a:t>It is important that parents or carers and the child or young person are involved in the learning journey at all stages of their education. Schools should have a positive and welcoming ethos. </a:t>
          </a:r>
        </a:p>
      </dgm:t>
    </dgm:pt>
    <dgm:pt modelId="{3A7920E5-4390-4F9B-97C6-34A8B736939C}" type="parTrans" cxnId="{8BC62147-D38E-49F6-8907-C630699726C3}">
      <dgm:prSet/>
      <dgm:spPr/>
      <dgm:t>
        <a:bodyPr/>
        <a:lstStyle/>
        <a:p>
          <a:endParaRPr lang="en-US"/>
        </a:p>
      </dgm:t>
    </dgm:pt>
    <dgm:pt modelId="{4AC6D0EF-B438-4AD8-B2C4-8FDA6F971D16}" type="sibTrans" cxnId="{8BC62147-D38E-49F6-8907-C630699726C3}">
      <dgm:prSet/>
      <dgm:spPr/>
      <dgm:t>
        <a:bodyPr/>
        <a:lstStyle/>
        <a:p>
          <a:endParaRPr lang="en-US"/>
        </a:p>
      </dgm:t>
    </dgm:pt>
    <dgm:pt modelId="{6C6C7541-32DF-4B57-B5C5-F609BDF01B26}" type="pres">
      <dgm:prSet presAssocID="{2072AD5E-23DC-4BD3-A0D9-70975B39FB11}" presName="vert0" presStyleCnt="0">
        <dgm:presLayoutVars>
          <dgm:dir/>
          <dgm:animOne val="branch"/>
          <dgm:animLvl val="lvl"/>
        </dgm:presLayoutVars>
      </dgm:prSet>
      <dgm:spPr/>
    </dgm:pt>
    <dgm:pt modelId="{6C2FC320-F348-4B92-841B-08B34480B05B}" type="pres">
      <dgm:prSet presAssocID="{B483711A-228D-4255-B52D-BB9D8D32CA85}" presName="thickLine" presStyleLbl="alignNode1" presStyleIdx="0" presStyleCnt="2"/>
      <dgm:spPr/>
    </dgm:pt>
    <dgm:pt modelId="{F4E5FB57-27BE-485B-8DF7-AC9B98D4C1E4}" type="pres">
      <dgm:prSet presAssocID="{B483711A-228D-4255-B52D-BB9D8D32CA85}" presName="horz1" presStyleCnt="0"/>
      <dgm:spPr/>
    </dgm:pt>
    <dgm:pt modelId="{9D580FBA-085F-4747-B0F2-36F797D53D8E}" type="pres">
      <dgm:prSet presAssocID="{B483711A-228D-4255-B52D-BB9D8D32CA85}" presName="tx1" presStyleLbl="revTx" presStyleIdx="0" presStyleCnt="2"/>
      <dgm:spPr/>
    </dgm:pt>
    <dgm:pt modelId="{AFA6792F-CD36-4421-B191-B5257D34A423}" type="pres">
      <dgm:prSet presAssocID="{B483711A-228D-4255-B52D-BB9D8D32CA85}" presName="vert1" presStyleCnt="0"/>
      <dgm:spPr/>
    </dgm:pt>
    <dgm:pt modelId="{9B9FE728-25EE-4102-883A-CBB269366496}" type="pres">
      <dgm:prSet presAssocID="{D38562FC-E512-4A2C-AAB6-5F27DA9563E5}" presName="thickLine" presStyleLbl="alignNode1" presStyleIdx="1" presStyleCnt="2"/>
      <dgm:spPr/>
    </dgm:pt>
    <dgm:pt modelId="{51D8F7BC-CF41-4892-BA7F-A1F0FD0BDF94}" type="pres">
      <dgm:prSet presAssocID="{D38562FC-E512-4A2C-AAB6-5F27DA9563E5}" presName="horz1" presStyleCnt="0"/>
      <dgm:spPr/>
    </dgm:pt>
    <dgm:pt modelId="{5D6483B6-B997-4E55-B513-4D97B1B6564D}" type="pres">
      <dgm:prSet presAssocID="{D38562FC-E512-4A2C-AAB6-5F27DA9563E5}" presName="tx1" presStyleLbl="revTx" presStyleIdx="1" presStyleCnt="2"/>
      <dgm:spPr/>
    </dgm:pt>
    <dgm:pt modelId="{3162574E-4787-4490-A784-D4E16C912B37}" type="pres">
      <dgm:prSet presAssocID="{D38562FC-E512-4A2C-AAB6-5F27DA9563E5}" presName="vert1" presStyleCnt="0"/>
      <dgm:spPr/>
    </dgm:pt>
  </dgm:ptLst>
  <dgm:cxnLst>
    <dgm:cxn modelId="{DC861302-EF59-4134-9624-6A7AA5307997}" type="presOf" srcId="{2072AD5E-23DC-4BD3-A0D9-70975B39FB11}" destId="{6C6C7541-32DF-4B57-B5C5-F609BDF01B26}" srcOrd="0" destOrd="0" presId="urn:microsoft.com/office/officeart/2008/layout/LinedList"/>
    <dgm:cxn modelId="{20FFA640-6471-440D-BC0C-DBF2DC01EF2F}" srcId="{2072AD5E-23DC-4BD3-A0D9-70975B39FB11}" destId="{B483711A-228D-4255-B52D-BB9D8D32CA85}" srcOrd="0" destOrd="0" parTransId="{7A432356-596D-4816-A2EB-9472C9E59019}" sibTransId="{8E88720D-9E2C-45F2-88E9-894393A8FD84}"/>
    <dgm:cxn modelId="{8BC62147-D38E-49F6-8907-C630699726C3}" srcId="{2072AD5E-23DC-4BD3-A0D9-70975B39FB11}" destId="{D38562FC-E512-4A2C-AAB6-5F27DA9563E5}" srcOrd="1" destOrd="0" parTransId="{3A7920E5-4390-4F9B-97C6-34A8B736939C}" sibTransId="{4AC6D0EF-B438-4AD8-B2C4-8FDA6F971D16}"/>
    <dgm:cxn modelId="{1BDE5F89-D295-426D-BB51-8F6645F676F4}" type="presOf" srcId="{D38562FC-E512-4A2C-AAB6-5F27DA9563E5}" destId="{5D6483B6-B997-4E55-B513-4D97B1B6564D}" srcOrd="0" destOrd="0" presId="urn:microsoft.com/office/officeart/2008/layout/LinedList"/>
    <dgm:cxn modelId="{097C61AC-F4C9-4846-B129-C749D086FAA0}" type="presOf" srcId="{B483711A-228D-4255-B52D-BB9D8D32CA85}" destId="{9D580FBA-085F-4747-B0F2-36F797D53D8E}" srcOrd="0" destOrd="0" presId="urn:microsoft.com/office/officeart/2008/layout/LinedList"/>
    <dgm:cxn modelId="{B3E034CA-C12A-450D-A078-BEE5B4ED6FCD}" type="presParOf" srcId="{6C6C7541-32DF-4B57-B5C5-F609BDF01B26}" destId="{6C2FC320-F348-4B92-841B-08B34480B05B}" srcOrd="0" destOrd="0" presId="urn:microsoft.com/office/officeart/2008/layout/LinedList"/>
    <dgm:cxn modelId="{D6E39D75-8B2C-4A0A-8B56-A40CC037A689}" type="presParOf" srcId="{6C6C7541-32DF-4B57-B5C5-F609BDF01B26}" destId="{F4E5FB57-27BE-485B-8DF7-AC9B98D4C1E4}" srcOrd="1" destOrd="0" presId="urn:microsoft.com/office/officeart/2008/layout/LinedList"/>
    <dgm:cxn modelId="{5C029D73-0C64-4CF9-A07B-2455D9DC8689}" type="presParOf" srcId="{F4E5FB57-27BE-485B-8DF7-AC9B98D4C1E4}" destId="{9D580FBA-085F-4747-B0F2-36F797D53D8E}" srcOrd="0" destOrd="0" presId="urn:microsoft.com/office/officeart/2008/layout/LinedList"/>
    <dgm:cxn modelId="{020D789B-2CBD-44F0-95E2-30B30E3A1A94}" type="presParOf" srcId="{F4E5FB57-27BE-485B-8DF7-AC9B98D4C1E4}" destId="{AFA6792F-CD36-4421-B191-B5257D34A423}" srcOrd="1" destOrd="0" presId="urn:microsoft.com/office/officeart/2008/layout/LinedList"/>
    <dgm:cxn modelId="{2C3EB201-DF14-4F90-B889-84FBA15E2DFD}" type="presParOf" srcId="{6C6C7541-32DF-4B57-B5C5-F609BDF01B26}" destId="{9B9FE728-25EE-4102-883A-CBB269366496}" srcOrd="2" destOrd="0" presId="urn:microsoft.com/office/officeart/2008/layout/LinedList"/>
    <dgm:cxn modelId="{1C7086D7-B2F3-4460-A95C-741893D193EB}" type="presParOf" srcId="{6C6C7541-32DF-4B57-B5C5-F609BDF01B26}" destId="{51D8F7BC-CF41-4892-BA7F-A1F0FD0BDF94}" srcOrd="3" destOrd="0" presId="urn:microsoft.com/office/officeart/2008/layout/LinedList"/>
    <dgm:cxn modelId="{54418574-FF56-46CD-B965-9EC27318749D}" type="presParOf" srcId="{51D8F7BC-CF41-4892-BA7F-A1F0FD0BDF94}" destId="{5D6483B6-B997-4E55-B513-4D97B1B6564D}" srcOrd="0" destOrd="0" presId="urn:microsoft.com/office/officeart/2008/layout/LinedList"/>
    <dgm:cxn modelId="{55D3A362-7318-4055-825F-A3FF83CD0BE6}" type="presParOf" srcId="{51D8F7BC-CF41-4892-BA7F-A1F0FD0BDF94}" destId="{3162574E-4787-4490-A784-D4E16C912B3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21AC37-2EE6-4618-9CC7-17CCE9EA7812}"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15BE4D38-6BC2-49FC-A158-3F512EB621A6}">
      <dgm:prSet/>
      <dgm:spPr/>
      <dgm:t>
        <a:bodyPr/>
        <a:lstStyle/>
        <a:p>
          <a:r>
            <a:rPr lang="en-US"/>
            <a:t>One of our main aims is to give bilingual children and young people access to the curriculum so that they can continue to develop cognitively while acquiring an additional language. English is best learned through the completion of meaningful tasks related to the curriculum. </a:t>
          </a:r>
        </a:p>
      </dgm:t>
    </dgm:pt>
    <dgm:pt modelId="{B296D1E1-0EBF-49C3-96D1-20E170E8DAD4}" type="parTrans" cxnId="{7209AD0F-699B-4401-ADD0-52BC913D486D}">
      <dgm:prSet/>
      <dgm:spPr/>
      <dgm:t>
        <a:bodyPr/>
        <a:lstStyle/>
        <a:p>
          <a:endParaRPr lang="en-US"/>
        </a:p>
      </dgm:t>
    </dgm:pt>
    <dgm:pt modelId="{2FC1C2E9-4739-4861-AED3-D443D5B1242C}" type="sibTrans" cxnId="{7209AD0F-699B-4401-ADD0-52BC913D486D}">
      <dgm:prSet/>
      <dgm:spPr/>
      <dgm:t>
        <a:bodyPr/>
        <a:lstStyle/>
        <a:p>
          <a:endParaRPr lang="en-US"/>
        </a:p>
      </dgm:t>
    </dgm:pt>
    <dgm:pt modelId="{6438F6FB-D43D-488F-94AE-0BD22338CA87}">
      <dgm:prSet/>
      <dgm:spPr/>
      <dgm:t>
        <a:bodyPr/>
        <a:lstStyle/>
        <a:p>
          <a:r>
            <a:rPr lang="en-US"/>
            <a:t>Bilingual pupils make progress in acquiring English as an additional language in different ways and at different rates; however there are universally recognised broad stages in this development. All bilingual pupils in mainstream classes will be at one of these stages. It is generally accepted that progression from the first stage to a good command of ‘social ‘English takes 2 years and to fluency and a good command of ‘academic’ English takes a minimum of a further 5 years. </a:t>
          </a:r>
        </a:p>
      </dgm:t>
    </dgm:pt>
    <dgm:pt modelId="{B0E13E55-DC82-4009-9B6A-A0DB92B040F8}" type="parTrans" cxnId="{79DF87E8-6F4D-4680-AEEB-34CFD14D8E8A}">
      <dgm:prSet/>
      <dgm:spPr/>
      <dgm:t>
        <a:bodyPr/>
        <a:lstStyle/>
        <a:p>
          <a:endParaRPr lang="en-US"/>
        </a:p>
      </dgm:t>
    </dgm:pt>
    <dgm:pt modelId="{D6CE75E7-0489-4CAA-A74F-DD73182FC744}" type="sibTrans" cxnId="{79DF87E8-6F4D-4680-AEEB-34CFD14D8E8A}">
      <dgm:prSet/>
      <dgm:spPr/>
      <dgm:t>
        <a:bodyPr/>
        <a:lstStyle/>
        <a:p>
          <a:endParaRPr lang="en-US"/>
        </a:p>
      </dgm:t>
    </dgm:pt>
    <dgm:pt modelId="{07491BC7-8D80-474B-85D2-631E79CFAE61}" type="pres">
      <dgm:prSet presAssocID="{0021AC37-2EE6-4618-9CC7-17CCE9EA7812}" presName="hierChild1" presStyleCnt="0">
        <dgm:presLayoutVars>
          <dgm:chPref val="1"/>
          <dgm:dir/>
          <dgm:animOne val="branch"/>
          <dgm:animLvl val="lvl"/>
          <dgm:resizeHandles/>
        </dgm:presLayoutVars>
      </dgm:prSet>
      <dgm:spPr/>
    </dgm:pt>
    <dgm:pt modelId="{D6490CC1-F6B8-47AF-BFC5-7D629F099657}" type="pres">
      <dgm:prSet presAssocID="{15BE4D38-6BC2-49FC-A158-3F512EB621A6}" presName="hierRoot1" presStyleCnt="0"/>
      <dgm:spPr/>
    </dgm:pt>
    <dgm:pt modelId="{0A3E229E-3D63-40B8-83C7-5D8F79466D36}" type="pres">
      <dgm:prSet presAssocID="{15BE4D38-6BC2-49FC-A158-3F512EB621A6}" presName="composite" presStyleCnt="0"/>
      <dgm:spPr/>
    </dgm:pt>
    <dgm:pt modelId="{4CDAFB31-DC03-40B4-83AA-5FF308CEBA49}" type="pres">
      <dgm:prSet presAssocID="{15BE4D38-6BC2-49FC-A158-3F512EB621A6}" presName="background" presStyleLbl="node0" presStyleIdx="0" presStyleCnt="2"/>
      <dgm:spPr/>
    </dgm:pt>
    <dgm:pt modelId="{96E98F00-929E-45AD-BC75-B52C9D8BCC10}" type="pres">
      <dgm:prSet presAssocID="{15BE4D38-6BC2-49FC-A158-3F512EB621A6}" presName="text" presStyleLbl="fgAcc0" presStyleIdx="0" presStyleCnt="2">
        <dgm:presLayoutVars>
          <dgm:chPref val="3"/>
        </dgm:presLayoutVars>
      </dgm:prSet>
      <dgm:spPr/>
    </dgm:pt>
    <dgm:pt modelId="{504BBFE4-853D-48BF-A21F-AD07657C5B43}" type="pres">
      <dgm:prSet presAssocID="{15BE4D38-6BC2-49FC-A158-3F512EB621A6}" presName="hierChild2" presStyleCnt="0"/>
      <dgm:spPr/>
    </dgm:pt>
    <dgm:pt modelId="{E463EDE2-B42E-4160-8A1E-8ED259035631}" type="pres">
      <dgm:prSet presAssocID="{6438F6FB-D43D-488F-94AE-0BD22338CA87}" presName="hierRoot1" presStyleCnt="0"/>
      <dgm:spPr/>
    </dgm:pt>
    <dgm:pt modelId="{D60FE92B-4BD2-4F7E-9314-336AD5777F9C}" type="pres">
      <dgm:prSet presAssocID="{6438F6FB-D43D-488F-94AE-0BD22338CA87}" presName="composite" presStyleCnt="0"/>
      <dgm:spPr/>
    </dgm:pt>
    <dgm:pt modelId="{881B6F3D-0FB3-41E1-809D-26A9FF54C970}" type="pres">
      <dgm:prSet presAssocID="{6438F6FB-D43D-488F-94AE-0BD22338CA87}" presName="background" presStyleLbl="node0" presStyleIdx="1" presStyleCnt="2"/>
      <dgm:spPr/>
    </dgm:pt>
    <dgm:pt modelId="{334E6FC1-5E04-48F7-875E-98314BA575EE}" type="pres">
      <dgm:prSet presAssocID="{6438F6FB-D43D-488F-94AE-0BD22338CA87}" presName="text" presStyleLbl="fgAcc0" presStyleIdx="1" presStyleCnt="2">
        <dgm:presLayoutVars>
          <dgm:chPref val="3"/>
        </dgm:presLayoutVars>
      </dgm:prSet>
      <dgm:spPr/>
    </dgm:pt>
    <dgm:pt modelId="{29579A66-3A8F-401A-9E82-9363D236559C}" type="pres">
      <dgm:prSet presAssocID="{6438F6FB-D43D-488F-94AE-0BD22338CA87}" presName="hierChild2" presStyleCnt="0"/>
      <dgm:spPr/>
    </dgm:pt>
  </dgm:ptLst>
  <dgm:cxnLst>
    <dgm:cxn modelId="{7209AD0F-699B-4401-ADD0-52BC913D486D}" srcId="{0021AC37-2EE6-4618-9CC7-17CCE9EA7812}" destId="{15BE4D38-6BC2-49FC-A158-3F512EB621A6}" srcOrd="0" destOrd="0" parTransId="{B296D1E1-0EBF-49C3-96D1-20E170E8DAD4}" sibTransId="{2FC1C2E9-4739-4861-AED3-D443D5B1242C}"/>
    <dgm:cxn modelId="{00EF5246-E7FA-440F-A068-58CB79CAA2AA}" type="presOf" srcId="{6438F6FB-D43D-488F-94AE-0BD22338CA87}" destId="{334E6FC1-5E04-48F7-875E-98314BA575EE}" srcOrd="0" destOrd="0" presId="urn:microsoft.com/office/officeart/2005/8/layout/hierarchy1"/>
    <dgm:cxn modelId="{5E03F757-4D9F-40C6-922C-088A34F09C14}" type="presOf" srcId="{0021AC37-2EE6-4618-9CC7-17CCE9EA7812}" destId="{07491BC7-8D80-474B-85D2-631E79CFAE61}" srcOrd="0" destOrd="0" presId="urn:microsoft.com/office/officeart/2005/8/layout/hierarchy1"/>
    <dgm:cxn modelId="{A57848AE-09B0-454A-9A28-552F42F5CB08}" type="presOf" srcId="{15BE4D38-6BC2-49FC-A158-3F512EB621A6}" destId="{96E98F00-929E-45AD-BC75-B52C9D8BCC10}" srcOrd="0" destOrd="0" presId="urn:microsoft.com/office/officeart/2005/8/layout/hierarchy1"/>
    <dgm:cxn modelId="{79DF87E8-6F4D-4680-AEEB-34CFD14D8E8A}" srcId="{0021AC37-2EE6-4618-9CC7-17CCE9EA7812}" destId="{6438F6FB-D43D-488F-94AE-0BD22338CA87}" srcOrd="1" destOrd="0" parTransId="{B0E13E55-DC82-4009-9B6A-A0DB92B040F8}" sibTransId="{D6CE75E7-0489-4CAA-A74F-DD73182FC744}"/>
    <dgm:cxn modelId="{9B032E36-33F8-4D67-9ED7-6736B385A893}" type="presParOf" srcId="{07491BC7-8D80-474B-85D2-631E79CFAE61}" destId="{D6490CC1-F6B8-47AF-BFC5-7D629F099657}" srcOrd="0" destOrd="0" presId="urn:microsoft.com/office/officeart/2005/8/layout/hierarchy1"/>
    <dgm:cxn modelId="{0067684C-B487-4CA4-B48F-9828B36D4889}" type="presParOf" srcId="{D6490CC1-F6B8-47AF-BFC5-7D629F099657}" destId="{0A3E229E-3D63-40B8-83C7-5D8F79466D36}" srcOrd="0" destOrd="0" presId="urn:microsoft.com/office/officeart/2005/8/layout/hierarchy1"/>
    <dgm:cxn modelId="{2EDDB1F9-F5CF-4732-92A6-B259608A4FAA}" type="presParOf" srcId="{0A3E229E-3D63-40B8-83C7-5D8F79466D36}" destId="{4CDAFB31-DC03-40B4-83AA-5FF308CEBA49}" srcOrd="0" destOrd="0" presId="urn:microsoft.com/office/officeart/2005/8/layout/hierarchy1"/>
    <dgm:cxn modelId="{F529D78C-291D-4FFB-A4C7-5CF21390F76A}" type="presParOf" srcId="{0A3E229E-3D63-40B8-83C7-5D8F79466D36}" destId="{96E98F00-929E-45AD-BC75-B52C9D8BCC10}" srcOrd="1" destOrd="0" presId="urn:microsoft.com/office/officeart/2005/8/layout/hierarchy1"/>
    <dgm:cxn modelId="{176F97F6-A4A1-4E2A-913D-4085F7601327}" type="presParOf" srcId="{D6490CC1-F6B8-47AF-BFC5-7D629F099657}" destId="{504BBFE4-853D-48BF-A21F-AD07657C5B43}" srcOrd="1" destOrd="0" presId="urn:microsoft.com/office/officeart/2005/8/layout/hierarchy1"/>
    <dgm:cxn modelId="{3EA18FC4-69AA-4CEA-BAA2-98AD23E54DA2}" type="presParOf" srcId="{07491BC7-8D80-474B-85D2-631E79CFAE61}" destId="{E463EDE2-B42E-4160-8A1E-8ED259035631}" srcOrd="1" destOrd="0" presId="urn:microsoft.com/office/officeart/2005/8/layout/hierarchy1"/>
    <dgm:cxn modelId="{36F5CC15-75BE-4E54-B5AF-D009776F892B}" type="presParOf" srcId="{E463EDE2-B42E-4160-8A1E-8ED259035631}" destId="{D60FE92B-4BD2-4F7E-9314-336AD5777F9C}" srcOrd="0" destOrd="0" presId="urn:microsoft.com/office/officeart/2005/8/layout/hierarchy1"/>
    <dgm:cxn modelId="{EAB7BCF2-EF5B-461A-B408-3D7C8A9351CF}" type="presParOf" srcId="{D60FE92B-4BD2-4F7E-9314-336AD5777F9C}" destId="{881B6F3D-0FB3-41E1-809D-26A9FF54C970}" srcOrd="0" destOrd="0" presId="urn:microsoft.com/office/officeart/2005/8/layout/hierarchy1"/>
    <dgm:cxn modelId="{C1F3B431-1411-4134-8956-BA88EE5B80B0}" type="presParOf" srcId="{D60FE92B-4BD2-4F7E-9314-336AD5777F9C}" destId="{334E6FC1-5E04-48F7-875E-98314BA575EE}" srcOrd="1" destOrd="0" presId="urn:microsoft.com/office/officeart/2005/8/layout/hierarchy1"/>
    <dgm:cxn modelId="{8A1ED47C-D64E-48AA-8EAA-5BD9E0A433D4}" type="presParOf" srcId="{E463EDE2-B42E-4160-8A1E-8ED259035631}" destId="{29579A66-3A8F-401A-9E82-9363D236559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8D2D5CA-C11E-40B5-BAD3-B100BF41482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4FECC93-014C-4703-88AA-64737884767E}">
      <dgm:prSet/>
      <dgm:spPr/>
      <dgm:t>
        <a:bodyPr/>
        <a:lstStyle/>
        <a:p>
          <a:pPr rtl="0"/>
          <a:r>
            <a:rPr lang="en-US" dirty="0"/>
            <a:t>Stage 1 – new to English Stage</a:t>
          </a:r>
          <a:r>
            <a:rPr lang="en-US" dirty="0">
              <a:latin typeface="Calibri Light" panose="020F0302020204030204"/>
            </a:rPr>
            <a:t> </a:t>
          </a:r>
          <a:endParaRPr lang="en-US" dirty="0"/>
        </a:p>
      </dgm:t>
    </dgm:pt>
    <dgm:pt modelId="{E6CA7D6E-9C9F-47D8-8E50-C3F643C25D6D}" type="parTrans" cxnId="{4D6460A8-C034-40E7-A8D5-99B61CE21F6B}">
      <dgm:prSet/>
      <dgm:spPr/>
      <dgm:t>
        <a:bodyPr/>
        <a:lstStyle/>
        <a:p>
          <a:endParaRPr lang="en-US"/>
        </a:p>
      </dgm:t>
    </dgm:pt>
    <dgm:pt modelId="{CCCE0A5A-BA84-4FAC-BA19-01A0B1F45276}" type="sibTrans" cxnId="{4D6460A8-C034-40E7-A8D5-99B61CE21F6B}">
      <dgm:prSet/>
      <dgm:spPr/>
      <dgm:t>
        <a:bodyPr/>
        <a:lstStyle/>
        <a:p>
          <a:endParaRPr lang="en-US"/>
        </a:p>
      </dgm:t>
    </dgm:pt>
    <dgm:pt modelId="{F4BD70FD-2FFD-4950-997C-3A2641D2A63C}">
      <dgm:prSet/>
      <dgm:spPr/>
      <dgm:t>
        <a:bodyPr/>
        <a:lstStyle/>
        <a:p>
          <a:pPr rtl="0"/>
          <a:r>
            <a:rPr lang="en-US" dirty="0"/>
            <a:t>2- early acquisition Stage</a:t>
          </a:r>
          <a:r>
            <a:rPr lang="en-US" dirty="0">
              <a:latin typeface="Calibri Light" panose="020F0302020204030204"/>
            </a:rPr>
            <a:t> </a:t>
          </a:r>
          <a:endParaRPr lang="en-US" dirty="0"/>
        </a:p>
      </dgm:t>
    </dgm:pt>
    <dgm:pt modelId="{8AA17F74-1EA1-4E65-8AFD-A33F7248B955}" type="parTrans" cxnId="{583AD973-2578-45BD-B073-4425C30D9104}">
      <dgm:prSet/>
      <dgm:spPr/>
      <dgm:t>
        <a:bodyPr/>
        <a:lstStyle/>
        <a:p>
          <a:endParaRPr lang="en-US"/>
        </a:p>
      </dgm:t>
    </dgm:pt>
    <dgm:pt modelId="{8EF38CA3-12B6-4A75-A34A-31491187AE29}" type="sibTrans" cxnId="{583AD973-2578-45BD-B073-4425C30D9104}">
      <dgm:prSet/>
      <dgm:spPr/>
      <dgm:t>
        <a:bodyPr/>
        <a:lstStyle/>
        <a:p>
          <a:endParaRPr lang="en-US"/>
        </a:p>
      </dgm:t>
    </dgm:pt>
    <dgm:pt modelId="{AC32F2FD-D394-4A5A-B5DE-A4F099446EB1}">
      <dgm:prSet/>
      <dgm:spPr/>
      <dgm:t>
        <a:bodyPr/>
        <a:lstStyle/>
        <a:p>
          <a:pPr rtl="0"/>
          <a:r>
            <a:rPr lang="en-US" dirty="0"/>
            <a:t>3-developing competence</a:t>
          </a:r>
          <a:r>
            <a:rPr lang="en-US" dirty="0">
              <a:latin typeface="Calibri Light" panose="020F0302020204030204"/>
            </a:rPr>
            <a:t> </a:t>
          </a:r>
          <a:endParaRPr lang="en-US" dirty="0"/>
        </a:p>
      </dgm:t>
    </dgm:pt>
    <dgm:pt modelId="{B89341D4-320C-471C-A6F4-471A3822983D}" type="parTrans" cxnId="{1E5E566C-21FD-4BED-9625-BAA722A38236}">
      <dgm:prSet/>
      <dgm:spPr/>
      <dgm:t>
        <a:bodyPr/>
        <a:lstStyle/>
        <a:p>
          <a:endParaRPr lang="en-US"/>
        </a:p>
      </dgm:t>
    </dgm:pt>
    <dgm:pt modelId="{2BBC59A8-ADA8-4EC2-A253-951BAFDD7A43}" type="sibTrans" cxnId="{1E5E566C-21FD-4BED-9625-BAA722A38236}">
      <dgm:prSet/>
      <dgm:spPr/>
      <dgm:t>
        <a:bodyPr/>
        <a:lstStyle/>
        <a:p>
          <a:endParaRPr lang="en-US"/>
        </a:p>
      </dgm:t>
    </dgm:pt>
    <dgm:pt modelId="{456C9786-2563-483B-8798-51AE6C34567E}">
      <dgm:prSet/>
      <dgm:spPr/>
      <dgm:t>
        <a:bodyPr/>
        <a:lstStyle/>
        <a:p>
          <a:pPr rtl="0"/>
          <a:r>
            <a:rPr lang="en-US" dirty="0"/>
            <a:t>Stage 4-competent</a:t>
          </a:r>
          <a:r>
            <a:rPr lang="en-US" dirty="0">
              <a:latin typeface="Calibri Light" panose="020F0302020204030204"/>
            </a:rPr>
            <a:t> </a:t>
          </a:r>
          <a:endParaRPr lang="en-US" dirty="0"/>
        </a:p>
      </dgm:t>
    </dgm:pt>
    <dgm:pt modelId="{E5641980-BB55-4004-A090-54E9FF819770}" type="parTrans" cxnId="{06309B41-4208-46FB-85D0-9BBEE37BE2A3}">
      <dgm:prSet/>
      <dgm:spPr/>
      <dgm:t>
        <a:bodyPr/>
        <a:lstStyle/>
        <a:p>
          <a:endParaRPr lang="en-US"/>
        </a:p>
      </dgm:t>
    </dgm:pt>
    <dgm:pt modelId="{3F22A7D6-46EE-488A-A0FC-4DBF8300E3F4}" type="sibTrans" cxnId="{06309B41-4208-46FB-85D0-9BBEE37BE2A3}">
      <dgm:prSet/>
      <dgm:spPr/>
      <dgm:t>
        <a:bodyPr/>
        <a:lstStyle/>
        <a:p>
          <a:endParaRPr lang="en-US"/>
        </a:p>
      </dgm:t>
    </dgm:pt>
    <dgm:pt modelId="{D257A1E4-813D-4344-AD5A-B0770B7517E8}">
      <dgm:prSet/>
      <dgm:spPr/>
      <dgm:t>
        <a:bodyPr/>
        <a:lstStyle/>
        <a:p>
          <a:r>
            <a:rPr lang="en-US" dirty="0"/>
            <a:t>Stage 5-fluent </a:t>
          </a:r>
          <a:r>
            <a:rPr lang="en-US" dirty="0">
              <a:latin typeface="Calibri Light" panose="020F0302020204030204"/>
            </a:rPr>
            <a:t> </a:t>
          </a:r>
          <a:endParaRPr lang="en-US" dirty="0"/>
        </a:p>
      </dgm:t>
    </dgm:pt>
    <dgm:pt modelId="{EA6B0E33-05B7-4DEA-9F80-C42128CF4B59}" type="parTrans" cxnId="{3A6198F6-4C04-41EA-A0B0-FD33A21FC03C}">
      <dgm:prSet/>
      <dgm:spPr/>
      <dgm:t>
        <a:bodyPr/>
        <a:lstStyle/>
        <a:p>
          <a:endParaRPr lang="en-US"/>
        </a:p>
      </dgm:t>
    </dgm:pt>
    <dgm:pt modelId="{360B308A-CE6F-4600-AC3E-B624562C094C}" type="sibTrans" cxnId="{3A6198F6-4C04-41EA-A0B0-FD33A21FC03C}">
      <dgm:prSet/>
      <dgm:spPr/>
      <dgm:t>
        <a:bodyPr/>
        <a:lstStyle/>
        <a:p>
          <a:endParaRPr lang="en-US"/>
        </a:p>
      </dgm:t>
    </dgm:pt>
    <dgm:pt modelId="{FDA2AD44-6957-4147-9F5E-CF0AB90E451E}" type="pres">
      <dgm:prSet presAssocID="{98D2D5CA-C11E-40B5-BAD3-B100BF414829}" presName="linear" presStyleCnt="0">
        <dgm:presLayoutVars>
          <dgm:animLvl val="lvl"/>
          <dgm:resizeHandles val="exact"/>
        </dgm:presLayoutVars>
      </dgm:prSet>
      <dgm:spPr/>
    </dgm:pt>
    <dgm:pt modelId="{48642F65-3E26-433F-B9E8-CE18EE5511BA}" type="pres">
      <dgm:prSet presAssocID="{B4FECC93-014C-4703-88AA-64737884767E}" presName="parentText" presStyleLbl="node1" presStyleIdx="0" presStyleCnt="5">
        <dgm:presLayoutVars>
          <dgm:chMax val="0"/>
          <dgm:bulletEnabled val="1"/>
        </dgm:presLayoutVars>
      </dgm:prSet>
      <dgm:spPr/>
    </dgm:pt>
    <dgm:pt modelId="{17A80AAF-61A2-4BA9-B547-1240F854B3F3}" type="pres">
      <dgm:prSet presAssocID="{CCCE0A5A-BA84-4FAC-BA19-01A0B1F45276}" presName="spacer" presStyleCnt="0"/>
      <dgm:spPr/>
    </dgm:pt>
    <dgm:pt modelId="{1C7DB349-5BAD-4A29-87D6-479BB5D3570B}" type="pres">
      <dgm:prSet presAssocID="{F4BD70FD-2FFD-4950-997C-3A2641D2A63C}" presName="parentText" presStyleLbl="node1" presStyleIdx="1" presStyleCnt="5">
        <dgm:presLayoutVars>
          <dgm:chMax val="0"/>
          <dgm:bulletEnabled val="1"/>
        </dgm:presLayoutVars>
      </dgm:prSet>
      <dgm:spPr/>
    </dgm:pt>
    <dgm:pt modelId="{9BDFAA40-8F15-4B1B-905E-EC7F4C8D96E3}" type="pres">
      <dgm:prSet presAssocID="{8EF38CA3-12B6-4A75-A34A-31491187AE29}" presName="spacer" presStyleCnt="0"/>
      <dgm:spPr/>
    </dgm:pt>
    <dgm:pt modelId="{3981D8DC-F5F8-4AEE-BBFC-AEFFE5D98D05}" type="pres">
      <dgm:prSet presAssocID="{AC32F2FD-D394-4A5A-B5DE-A4F099446EB1}" presName="parentText" presStyleLbl="node1" presStyleIdx="2" presStyleCnt="5">
        <dgm:presLayoutVars>
          <dgm:chMax val="0"/>
          <dgm:bulletEnabled val="1"/>
        </dgm:presLayoutVars>
      </dgm:prSet>
      <dgm:spPr/>
    </dgm:pt>
    <dgm:pt modelId="{B65F35C6-42AB-4427-8532-FD0F03D151A8}" type="pres">
      <dgm:prSet presAssocID="{2BBC59A8-ADA8-4EC2-A253-951BAFDD7A43}" presName="spacer" presStyleCnt="0"/>
      <dgm:spPr/>
    </dgm:pt>
    <dgm:pt modelId="{C58B3B27-D04E-495A-B00C-5A0E20F6921C}" type="pres">
      <dgm:prSet presAssocID="{456C9786-2563-483B-8798-51AE6C34567E}" presName="parentText" presStyleLbl="node1" presStyleIdx="3" presStyleCnt="5">
        <dgm:presLayoutVars>
          <dgm:chMax val="0"/>
          <dgm:bulletEnabled val="1"/>
        </dgm:presLayoutVars>
      </dgm:prSet>
      <dgm:spPr/>
    </dgm:pt>
    <dgm:pt modelId="{F640385C-C9AF-4E1A-BF37-723612D49340}" type="pres">
      <dgm:prSet presAssocID="{3F22A7D6-46EE-488A-A0FC-4DBF8300E3F4}" presName="spacer" presStyleCnt="0"/>
      <dgm:spPr/>
    </dgm:pt>
    <dgm:pt modelId="{4FC23F70-2691-49A4-8F60-0AB61A088CFF}" type="pres">
      <dgm:prSet presAssocID="{D257A1E4-813D-4344-AD5A-B0770B7517E8}" presName="parentText" presStyleLbl="node1" presStyleIdx="4" presStyleCnt="5">
        <dgm:presLayoutVars>
          <dgm:chMax val="0"/>
          <dgm:bulletEnabled val="1"/>
        </dgm:presLayoutVars>
      </dgm:prSet>
      <dgm:spPr/>
    </dgm:pt>
  </dgm:ptLst>
  <dgm:cxnLst>
    <dgm:cxn modelId="{C01EFE05-3290-4119-BA01-C29C2EB5DD62}" type="presOf" srcId="{456C9786-2563-483B-8798-51AE6C34567E}" destId="{C58B3B27-D04E-495A-B00C-5A0E20F6921C}" srcOrd="0" destOrd="0" presId="urn:microsoft.com/office/officeart/2005/8/layout/vList2"/>
    <dgm:cxn modelId="{EC893D13-4C5F-444F-B7F7-931C0C5A7E12}" type="presOf" srcId="{D257A1E4-813D-4344-AD5A-B0770B7517E8}" destId="{4FC23F70-2691-49A4-8F60-0AB61A088CFF}" srcOrd="0" destOrd="0" presId="urn:microsoft.com/office/officeart/2005/8/layout/vList2"/>
    <dgm:cxn modelId="{5824AD15-3F28-45E8-833C-7DF3B0818E88}" type="presOf" srcId="{F4BD70FD-2FFD-4950-997C-3A2641D2A63C}" destId="{1C7DB349-5BAD-4A29-87D6-479BB5D3570B}" srcOrd="0" destOrd="0" presId="urn:microsoft.com/office/officeart/2005/8/layout/vList2"/>
    <dgm:cxn modelId="{06309B41-4208-46FB-85D0-9BBEE37BE2A3}" srcId="{98D2D5CA-C11E-40B5-BAD3-B100BF414829}" destId="{456C9786-2563-483B-8798-51AE6C34567E}" srcOrd="3" destOrd="0" parTransId="{E5641980-BB55-4004-A090-54E9FF819770}" sibTransId="{3F22A7D6-46EE-488A-A0FC-4DBF8300E3F4}"/>
    <dgm:cxn modelId="{D702BC63-8B9A-49FA-BC8C-6430D4947970}" type="presOf" srcId="{B4FECC93-014C-4703-88AA-64737884767E}" destId="{48642F65-3E26-433F-B9E8-CE18EE5511BA}" srcOrd="0" destOrd="0" presId="urn:microsoft.com/office/officeart/2005/8/layout/vList2"/>
    <dgm:cxn modelId="{1E5E566C-21FD-4BED-9625-BAA722A38236}" srcId="{98D2D5CA-C11E-40B5-BAD3-B100BF414829}" destId="{AC32F2FD-D394-4A5A-B5DE-A4F099446EB1}" srcOrd="2" destOrd="0" parTransId="{B89341D4-320C-471C-A6F4-471A3822983D}" sibTransId="{2BBC59A8-ADA8-4EC2-A253-951BAFDD7A43}"/>
    <dgm:cxn modelId="{583AD973-2578-45BD-B073-4425C30D9104}" srcId="{98D2D5CA-C11E-40B5-BAD3-B100BF414829}" destId="{F4BD70FD-2FFD-4950-997C-3A2641D2A63C}" srcOrd="1" destOrd="0" parTransId="{8AA17F74-1EA1-4E65-8AFD-A33F7248B955}" sibTransId="{8EF38CA3-12B6-4A75-A34A-31491187AE29}"/>
    <dgm:cxn modelId="{4D6460A8-C034-40E7-A8D5-99B61CE21F6B}" srcId="{98D2D5CA-C11E-40B5-BAD3-B100BF414829}" destId="{B4FECC93-014C-4703-88AA-64737884767E}" srcOrd="0" destOrd="0" parTransId="{E6CA7D6E-9C9F-47D8-8E50-C3F643C25D6D}" sibTransId="{CCCE0A5A-BA84-4FAC-BA19-01A0B1F45276}"/>
    <dgm:cxn modelId="{0E6EB7A8-9BA0-4B85-B3A8-AF113D318702}" type="presOf" srcId="{AC32F2FD-D394-4A5A-B5DE-A4F099446EB1}" destId="{3981D8DC-F5F8-4AEE-BBFC-AEFFE5D98D05}" srcOrd="0" destOrd="0" presId="urn:microsoft.com/office/officeart/2005/8/layout/vList2"/>
    <dgm:cxn modelId="{45A60BCB-92C3-48E3-898C-A9F54C901A20}" type="presOf" srcId="{98D2D5CA-C11E-40B5-BAD3-B100BF414829}" destId="{FDA2AD44-6957-4147-9F5E-CF0AB90E451E}" srcOrd="0" destOrd="0" presId="urn:microsoft.com/office/officeart/2005/8/layout/vList2"/>
    <dgm:cxn modelId="{3A6198F6-4C04-41EA-A0B0-FD33A21FC03C}" srcId="{98D2D5CA-C11E-40B5-BAD3-B100BF414829}" destId="{D257A1E4-813D-4344-AD5A-B0770B7517E8}" srcOrd="4" destOrd="0" parTransId="{EA6B0E33-05B7-4DEA-9F80-C42128CF4B59}" sibTransId="{360B308A-CE6F-4600-AC3E-B624562C094C}"/>
    <dgm:cxn modelId="{689C5DB2-A11D-4DC4-82CB-AC7FE1DAF892}" type="presParOf" srcId="{FDA2AD44-6957-4147-9F5E-CF0AB90E451E}" destId="{48642F65-3E26-433F-B9E8-CE18EE5511BA}" srcOrd="0" destOrd="0" presId="urn:microsoft.com/office/officeart/2005/8/layout/vList2"/>
    <dgm:cxn modelId="{E05484D8-971F-47A2-A7A2-E3AE9CDF15D7}" type="presParOf" srcId="{FDA2AD44-6957-4147-9F5E-CF0AB90E451E}" destId="{17A80AAF-61A2-4BA9-B547-1240F854B3F3}" srcOrd="1" destOrd="0" presId="urn:microsoft.com/office/officeart/2005/8/layout/vList2"/>
    <dgm:cxn modelId="{8012016B-979A-44F1-AB52-43A3C3FA683F}" type="presParOf" srcId="{FDA2AD44-6957-4147-9F5E-CF0AB90E451E}" destId="{1C7DB349-5BAD-4A29-87D6-479BB5D3570B}" srcOrd="2" destOrd="0" presId="urn:microsoft.com/office/officeart/2005/8/layout/vList2"/>
    <dgm:cxn modelId="{406945CD-DA91-41B8-A091-34D2A5906805}" type="presParOf" srcId="{FDA2AD44-6957-4147-9F5E-CF0AB90E451E}" destId="{9BDFAA40-8F15-4B1B-905E-EC7F4C8D96E3}" srcOrd="3" destOrd="0" presId="urn:microsoft.com/office/officeart/2005/8/layout/vList2"/>
    <dgm:cxn modelId="{31DD77B5-9887-4BF3-86CD-E4CE5E4CA761}" type="presParOf" srcId="{FDA2AD44-6957-4147-9F5E-CF0AB90E451E}" destId="{3981D8DC-F5F8-4AEE-BBFC-AEFFE5D98D05}" srcOrd="4" destOrd="0" presId="urn:microsoft.com/office/officeart/2005/8/layout/vList2"/>
    <dgm:cxn modelId="{E9DDF528-2E6C-45A1-BCEF-3A2156279C74}" type="presParOf" srcId="{FDA2AD44-6957-4147-9F5E-CF0AB90E451E}" destId="{B65F35C6-42AB-4427-8532-FD0F03D151A8}" srcOrd="5" destOrd="0" presId="urn:microsoft.com/office/officeart/2005/8/layout/vList2"/>
    <dgm:cxn modelId="{28670682-B328-47A7-97FC-395762CEB552}" type="presParOf" srcId="{FDA2AD44-6957-4147-9F5E-CF0AB90E451E}" destId="{C58B3B27-D04E-495A-B00C-5A0E20F6921C}" srcOrd="6" destOrd="0" presId="urn:microsoft.com/office/officeart/2005/8/layout/vList2"/>
    <dgm:cxn modelId="{15AC63CD-19ED-469F-9907-BD896BCF689A}" type="presParOf" srcId="{FDA2AD44-6957-4147-9F5E-CF0AB90E451E}" destId="{F640385C-C9AF-4E1A-BF37-723612D49340}" srcOrd="7" destOrd="0" presId="urn:microsoft.com/office/officeart/2005/8/layout/vList2"/>
    <dgm:cxn modelId="{574FF2F3-DB4F-40B7-BEBA-BB7EAB13034F}" type="presParOf" srcId="{FDA2AD44-6957-4147-9F5E-CF0AB90E451E}" destId="{4FC23F70-2691-49A4-8F60-0AB61A088CFF}"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D9497C0-5B55-48F7-AB37-EBBD084A6C34}"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8BF6C429-0294-4BEF-9C5D-2DD0F933EA18}">
      <dgm:prSet/>
      <dgm:spPr/>
      <dgm:t>
        <a:bodyPr/>
        <a:lstStyle/>
        <a:p>
          <a:r>
            <a:rPr lang="en-US"/>
            <a:t>Pair and small group work is vital, since whole class discussions are often inaccessible. </a:t>
          </a:r>
        </a:p>
      </dgm:t>
    </dgm:pt>
    <dgm:pt modelId="{BA8D69D2-557E-4D78-A545-1AFEA929EC68}" type="parTrans" cxnId="{57AA981F-D13E-4F97-9A27-79F8C4FE181C}">
      <dgm:prSet/>
      <dgm:spPr/>
      <dgm:t>
        <a:bodyPr/>
        <a:lstStyle/>
        <a:p>
          <a:endParaRPr lang="en-US"/>
        </a:p>
      </dgm:t>
    </dgm:pt>
    <dgm:pt modelId="{B8DB9944-ACD8-4965-AC9A-C1741489F048}" type="sibTrans" cxnId="{57AA981F-D13E-4F97-9A27-79F8C4FE181C}">
      <dgm:prSet/>
      <dgm:spPr/>
      <dgm:t>
        <a:bodyPr/>
        <a:lstStyle/>
        <a:p>
          <a:endParaRPr lang="en-US"/>
        </a:p>
      </dgm:t>
    </dgm:pt>
    <dgm:pt modelId="{64C6B467-9604-4864-9083-B632D822AD4E}">
      <dgm:prSet/>
      <dgm:spPr/>
      <dgm:t>
        <a:bodyPr/>
        <a:lstStyle/>
        <a:p>
          <a:r>
            <a:rPr lang="en-US"/>
            <a:t>Understanding the scope and content of texts before reading gives a greater chance of making sense of the written word. </a:t>
          </a:r>
        </a:p>
      </dgm:t>
    </dgm:pt>
    <dgm:pt modelId="{8547D840-43A9-4681-AA48-0666FA2805D1}" type="parTrans" cxnId="{C0536062-5E45-425F-825C-C6983F525B01}">
      <dgm:prSet/>
      <dgm:spPr/>
      <dgm:t>
        <a:bodyPr/>
        <a:lstStyle/>
        <a:p>
          <a:endParaRPr lang="en-US"/>
        </a:p>
      </dgm:t>
    </dgm:pt>
    <dgm:pt modelId="{E26A64B8-7CF1-4206-B695-0F0B38FB4382}" type="sibTrans" cxnId="{C0536062-5E45-425F-825C-C6983F525B01}">
      <dgm:prSet/>
      <dgm:spPr/>
      <dgm:t>
        <a:bodyPr/>
        <a:lstStyle/>
        <a:p>
          <a:endParaRPr lang="en-US"/>
        </a:p>
      </dgm:t>
    </dgm:pt>
    <dgm:pt modelId="{B803B660-8B4F-46E8-AA09-9ED5AD65E743}">
      <dgm:prSet/>
      <dgm:spPr/>
      <dgm:t>
        <a:bodyPr/>
        <a:lstStyle/>
        <a:p>
          <a:r>
            <a:rPr lang="en-US"/>
            <a:t>Photographs, drawings and diagrams convey meaning without reliance on text. </a:t>
          </a:r>
        </a:p>
      </dgm:t>
    </dgm:pt>
    <dgm:pt modelId="{ACEBEA63-7CCB-499A-9997-C29BA27EF9ED}" type="parTrans" cxnId="{F96207F1-455D-4905-B462-5AAD6042F213}">
      <dgm:prSet/>
      <dgm:spPr/>
      <dgm:t>
        <a:bodyPr/>
        <a:lstStyle/>
        <a:p>
          <a:endParaRPr lang="en-US"/>
        </a:p>
      </dgm:t>
    </dgm:pt>
    <dgm:pt modelId="{3980CD4B-8A6F-40AB-AFA2-7200461C6CE6}" type="sibTrans" cxnId="{F96207F1-455D-4905-B462-5AAD6042F213}">
      <dgm:prSet/>
      <dgm:spPr/>
      <dgm:t>
        <a:bodyPr/>
        <a:lstStyle/>
        <a:p>
          <a:endParaRPr lang="en-US"/>
        </a:p>
      </dgm:t>
    </dgm:pt>
    <dgm:pt modelId="{EF5A1D62-FBB6-4BD4-B5B9-D6442CFAC5A8}">
      <dgm:prSet/>
      <dgm:spPr/>
      <dgm:t>
        <a:bodyPr/>
        <a:lstStyle/>
        <a:p>
          <a:r>
            <a:rPr lang="en-US"/>
            <a:t>Labelling, matching and sentence completion provide text-reduced opportunities to show understanding of content. </a:t>
          </a:r>
        </a:p>
      </dgm:t>
    </dgm:pt>
    <dgm:pt modelId="{72B0B362-1BC5-4D3F-90F4-8F335DEC61CD}" type="parTrans" cxnId="{8E8B2A9E-DB13-4B03-A0DF-CF8398523102}">
      <dgm:prSet/>
      <dgm:spPr/>
      <dgm:t>
        <a:bodyPr/>
        <a:lstStyle/>
        <a:p>
          <a:endParaRPr lang="en-US"/>
        </a:p>
      </dgm:t>
    </dgm:pt>
    <dgm:pt modelId="{DEC9173C-AA92-4E34-AF43-15B3103D7269}" type="sibTrans" cxnId="{8E8B2A9E-DB13-4B03-A0DF-CF8398523102}">
      <dgm:prSet/>
      <dgm:spPr/>
      <dgm:t>
        <a:bodyPr/>
        <a:lstStyle/>
        <a:p>
          <a:endParaRPr lang="en-US"/>
        </a:p>
      </dgm:t>
    </dgm:pt>
    <dgm:pt modelId="{078A5993-9F1C-412E-8050-959F413A6905}">
      <dgm:prSet/>
      <dgm:spPr/>
      <dgm:t>
        <a:bodyPr/>
        <a:lstStyle/>
        <a:p>
          <a:r>
            <a:rPr lang="en-US"/>
            <a:t>Collaborative writing with other children who share the home language gives opportunities to take part in the composition process </a:t>
          </a:r>
        </a:p>
      </dgm:t>
    </dgm:pt>
    <dgm:pt modelId="{8F2E1F0F-5A48-4645-8C25-B4CDD1EAF817}" type="parTrans" cxnId="{DD6A5F23-A7DE-4125-8818-F6059877281D}">
      <dgm:prSet/>
      <dgm:spPr/>
      <dgm:t>
        <a:bodyPr/>
        <a:lstStyle/>
        <a:p>
          <a:endParaRPr lang="en-US"/>
        </a:p>
      </dgm:t>
    </dgm:pt>
    <dgm:pt modelId="{42A30E79-8A0C-421E-8B3F-2859F21992E6}" type="sibTrans" cxnId="{DD6A5F23-A7DE-4125-8818-F6059877281D}">
      <dgm:prSet/>
      <dgm:spPr/>
      <dgm:t>
        <a:bodyPr/>
        <a:lstStyle/>
        <a:p>
          <a:endParaRPr lang="en-US"/>
        </a:p>
      </dgm:t>
    </dgm:pt>
    <dgm:pt modelId="{2EC80C2E-B204-408E-8900-97832FBD0E4D}">
      <dgm:prSet/>
      <dgm:spPr/>
      <dgm:t>
        <a:bodyPr/>
        <a:lstStyle/>
        <a:p>
          <a:r>
            <a:rPr lang="en-US"/>
            <a:t>Writing from a model or a ‘choice table’ gives the chance to use repetitive structures while using new vocabulary. </a:t>
          </a:r>
        </a:p>
      </dgm:t>
    </dgm:pt>
    <dgm:pt modelId="{A39E55F1-D077-40DF-B636-F410C9A45C6D}" type="parTrans" cxnId="{00FDE819-3064-4064-902C-98480DF3E7E2}">
      <dgm:prSet/>
      <dgm:spPr/>
      <dgm:t>
        <a:bodyPr/>
        <a:lstStyle/>
        <a:p>
          <a:endParaRPr lang="en-US"/>
        </a:p>
      </dgm:t>
    </dgm:pt>
    <dgm:pt modelId="{F4BB4479-6667-423A-90CA-076857D98732}" type="sibTrans" cxnId="{00FDE819-3064-4064-902C-98480DF3E7E2}">
      <dgm:prSet/>
      <dgm:spPr/>
      <dgm:t>
        <a:bodyPr/>
        <a:lstStyle/>
        <a:p>
          <a:endParaRPr lang="en-US"/>
        </a:p>
      </dgm:t>
    </dgm:pt>
    <dgm:pt modelId="{DE567EA7-5094-4118-8FA8-3C103151A145}">
      <dgm:prSet/>
      <dgm:spPr/>
      <dgm:t>
        <a:bodyPr/>
        <a:lstStyle/>
        <a:p>
          <a:r>
            <a:rPr lang="en-US"/>
            <a:t>Sequencing simple sentences to give a factual account can then be linked to form a continuous piece of writing.</a:t>
          </a:r>
        </a:p>
      </dgm:t>
    </dgm:pt>
    <dgm:pt modelId="{ADF3F229-AEBF-4A21-8EFD-4D90DB0A4E1F}" type="parTrans" cxnId="{3EFDEF9A-FAF8-42A0-8251-B35FC50E8247}">
      <dgm:prSet/>
      <dgm:spPr/>
      <dgm:t>
        <a:bodyPr/>
        <a:lstStyle/>
        <a:p>
          <a:endParaRPr lang="en-US"/>
        </a:p>
      </dgm:t>
    </dgm:pt>
    <dgm:pt modelId="{821E84B8-0511-4F3E-87BC-4E01029659DC}" type="sibTrans" cxnId="{3EFDEF9A-FAF8-42A0-8251-B35FC50E8247}">
      <dgm:prSet/>
      <dgm:spPr/>
      <dgm:t>
        <a:bodyPr/>
        <a:lstStyle/>
        <a:p>
          <a:endParaRPr lang="en-US"/>
        </a:p>
      </dgm:t>
    </dgm:pt>
    <dgm:pt modelId="{6881A397-4701-4FB9-AFD7-35538C05EFA7}" type="pres">
      <dgm:prSet presAssocID="{6D9497C0-5B55-48F7-AB37-EBBD084A6C34}" presName="root" presStyleCnt="0">
        <dgm:presLayoutVars>
          <dgm:dir/>
          <dgm:resizeHandles val="exact"/>
        </dgm:presLayoutVars>
      </dgm:prSet>
      <dgm:spPr/>
    </dgm:pt>
    <dgm:pt modelId="{AC523B05-297E-4482-B958-A0E67B85019F}" type="pres">
      <dgm:prSet presAssocID="{6D9497C0-5B55-48F7-AB37-EBBD084A6C34}" presName="container" presStyleCnt="0">
        <dgm:presLayoutVars>
          <dgm:dir/>
          <dgm:resizeHandles val="exact"/>
        </dgm:presLayoutVars>
      </dgm:prSet>
      <dgm:spPr/>
    </dgm:pt>
    <dgm:pt modelId="{5EC65735-1BEB-4113-909D-22E5B9077AD5}" type="pres">
      <dgm:prSet presAssocID="{8BF6C429-0294-4BEF-9C5D-2DD0F933EA18}" presName="compNode" presStyleCnt="0"/>
      <dgm:spPr/>
    </dgm:pt>
    <dgm:pt modelId="{7B44D01C-C806-4FE5-9ABF-F48DD8AAA91F}" type="pres">
      <dgm:prSet presAssocID="{8BF6C429-0294-4BEF-9C5D-2DD0F933EA18}" presName="iconBgRect" presStyleLbl="bgShp" presStyleIdx="0" presStyleCnt="7"/>
      <dgm:spPr/>
    </dgm:pt>
    <dgm:pt modelId="{18FF0F0F-D0DF-40F8-BD0D-29A9AE9267B7}" type="pres">
      <dgm:prSet presAssocID="{8BF6C429-0294-4BEF-9C5D-2DD0F933EA18}"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ard Room"/>
        </a:ext>
      </dgm:extLst>
    </dgm:pt>
    <dgm:pt modelId="{35AF9ABB-7D4A-4E69-9302-A9E3A591ABE7}" type="pres">
      <dgm:prSet presAssocID="{8BF6C429-0294-4BEF-9C5D-2DD0F933EA18}" presName="spaceRect" presStyleCnt="0"/>
      <dgm:spPr/>
    </dgm:pt>
    <dgm:pt modelId="{E8A67A96-1C5D-44F9-89B6-B606D0B8C018}" type="pres">
      <dgm:prSet presAssocID="{8BF6C429-0294-4BEF-9C5D-2DD0F933EA18}" presName="textRect" presStyleLbl="revTx" presStyleIdx="0" presStyleCnt="7">
        <dgm:presLayoutVars>
          <dgm:chMax val="1"/>
          <dgm:chPref val="1"/>
        </dgm:presLayoutVars>
      </dgm:prSet>
      <dgm:spPr/>
    </dgm:pt>
    <dgm:pt modelId="{CA1C35EB-E624-4987-860A-4C3A4CC7CDDE}" type="pres">
      <dgm:prSet presAssocID="{B8DB9944-ACD8-4965-AC9A-C1741489F048}" presName="sibTrans" presStyleLbl="sibTrans2D1" presStyleIdx="0" presStyleCnt="0"/>
      <dgm:spPr/>
    </dgm:pt>
    <dgm:pt modelId="{AF288E71-05F0-4A49-B68A-B890682E7882}" type="pres">
      <dgm:prSet presAssocID="{64C6B467-9604-4864-9083-B632D822AD4E}" presName="compNode" presStyleCnt="0"/>
      <dgm:spPr/>
    </dgm:pt>
    <dgm:pt modelId="{B6F42DFD-6017-46FF-B46C-95EAB23192F9}" type="pres">
      <dgm:prSet presAssocID="{64C6B467-9604-4864-9083-B632D822AD4E}" presName="iconBgRect" presStyleLbl="bgShp" presStyleIdx="1" presStyleCnt="7"/>
      <dgm:spPr/>
    </dgm:pt>
    <dgm:pt modelId="{CE335BFC-5A32-48D5-A8DE-3ED372599D02}" type="pres">
      <dgm:prSet presAssocID="{64C6B467-9604-4864-9083-B632D822AD4E}"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 Book"/>
        </a:ext>
      </dgm:extLst>
    </dgm:pt>
    <dgm:pt modelId="{4EC516B6-A9D4-4C93-BE00-E6B6F3BD36C0}" type="pres">
      <dgm:prSet presAssocID="{64C6B467-9604-4864-9083-B632D822AD4E}" presName="spaceRect" presStyleCnt="0"/>
      <dgm:spPr/>
    </dgm:pt>
    <dgm:pt modelId="{D8BE5D13-544E-4DC0-89FC-0F435279D04D}" type="pres">
      <dgm:prSet presAssocID="{64C6B467-9604-4864-9083-B632D822AD4E}" presName="textRect" presStyleLbl="revTx" presStyleIdx="1" presStyleCnt="7">
        <dgm:presLayoutVars>
          <dgm:chMax val="1"/>
          <dgm:chPref val="1"/>
        </dgm:presLayoutVars>
      </dgm:prSet>
      <dgm:spPr/>
    </dgm:pt>
    <dgm:pt modelId="{40F7D41F-D208-4BC5-B935-07B29DA86099}" type="pres">
      <dgm:prSet presAssocID="{E26A64B8-7CF1-4206-B695-0F0B38FB4382}" presName="sibTrans" presStyleLbl="sibTrans2D1" presStyleIdx="0" presStyleCnt="0"/>
      <dgm:spPr/>
    </dgm:pt>
    <dgm:pt modelId="{687DDDF5-77DD-497E-A55D-CCF764D02327}" type="pres">
      <dgm:prSet presAssocID="{B803B660-8B4F-46E8-AA09-9ED5AD65E743}" presName="compNode" presStyleCnt="0"/>
      <dgm:spPr/>
    </dgm:pt>
    <dgm:pt modelId="{80749413-6EB8-417C-902E-A049ECCF7A81}" type="pres">
      <dgm:prSet presAssocID="{B803B660-8B4F-46E8-AA09-9ED5AD65E743}" presName="iconBgRect" presStyleLbl="bgShp" presStyleIdx="2" presStyleCnt="7"/>
      <dgm:spPr/>
    </dgm:pt>
    <dgm:pt modelId="{ADA82D1D-CEBF-4E6C-A394-5BCCBB65AF79}" type="pres">
      <dgm:prSet presAssocID="{B803B660-8B4F-46E8-AA09-9ED5AD65E743}"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mage"/>
        </a:ext>
      </dgm:extLst>
    </dgm:pt>
    <dgm:pt modelId="{34C2F6B2-7A40-4FBE-86F1-F24B8B208E0B}" type="pres">
      <dgm:prSet presAssocID="{B803B660-8B4F-46E8-AA09-9ED5AD65E743}" presName="spaceRect" presStyleCnt="0"/>
      <dgm:spPr/>
    </dgm:pt>
    <dgm:pt modelId="{3456205B-250A-41C3-A9A9-448018B7DC11}" type="pres">
      <dgm:prSet presAssocID="{B803B660-8B4F-46E8-AA09-9ED5AD65E743}" presName="textRect" presStyleLbl="revTx" presStyleIdx="2" presStyleCnt="7">
        <dgm:presLayoutVars>
          <dgm:chMax val="1"/>
          <dgm:chPref val="1"/>
        </dgm:presLayoutVars>
      </dgm:prSet>
      <dgm:spPr/>
    </dgm:pt>
    <dgm:pt modelId="{07672631-D754-45FA-B886-655CAE78576D}" type="pres">
      <dgm:prSet presAssocID="{3980CD4B-8A6F-40AB-AFA2-7200461C6CE6}" presName="sibTrans" presStyleLbl="sibTrans2D1" presStyleIdx="0" presStyleCnt="0"/>
      <dgm:spPr/>
    </dgm:pt>
    <dgm:pt modelId="{7F72204D-7FC8-433A-A711-3F38C1494185}" type="pres">
      <dgm:prSet presAssocID="{EF5A1D62-FBB6-4BD4-B5B9-D6442CFAC5A8}" presName="compNode" presStyleCnt="0"/>
      <dgm:spPr/>
    </dgm:pt>
    <dgm:pt modelId="{61834DCE-5DD7-4784-AF93-451A4CB6482D}" type="pres">
      <dgm:prSet presAssocID="{EF5A1D62-FBB6-4BD4-B5B9-D6442CFAC5A8}" presName="iconBgRect" presStyleLbl="bgShp" presStyleIdx="3" presStyleCnt="7"/>
      <dgm:spPr/>
    </dgm:pt>
    <dgm:pt modelId="{96E18B0D-5A76-4795-BD4E-E23FE5B8DED7}" type="pres">
      <dgm:prSet presAssocID="{EF5A1D62-FBB6-4BD4-B5B9-D6442CFAC5A8}"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Bubble"/>
        </a:ext>
      </dgm:extLst>
    </dgm:pt>
    <dgm:pt modelId="{47845E75-1FBD-41C6-971C-0A69AD89A016}" type="pres">
      <dgm:prSet presAssocID="{EF5A1D62-FBB6-4BD4-B5B9-D6442CFAC5A8}" presName="spaceRect" presStyleCnt="0"/>
      <dgm:spPr/>
    </dgm:pt>
    <dgm:pt modelId="{DD1B8277-5A72-4D93-AE85-9424678F1DC1}" type="pres">
      <dgm:prSet presAssocID="{EF5A1D62-FBB6-4BD4-B5B9-D6442CFAC5A8}" presName="textRect" presStyleLbl="revTx" presStyleIdx="3" presStyleCnt="7">
        <dgm:presLayoutVars>
          <dgm:chMax val="1"/>
          <dgm:chPref val="1"/>
        </dgm:presLayoutVars>
      </dgm:prSet>
      <dgm:spPr/>
    </dgm:pt>
    <dgm:pt modelId="{827F9442-8F7B-4013-BB81-5FE1699301C1}" type="pres">
      <dgm:prSet presAssocID="{DEC9173C-AA92-4E34-AF43-15B3103D7269}" presName="sibTrans" presStyleLbl="sibTrans2D1" presStyleIdx="0" presStyleCnt="0"/>
      <dgm:spPr/>
    </dgm:pt>
    <dgm:pt modelId="{E7A89EC2-060F-4EE0-AC2E-EC89EDA59690}" type="pres">
      <dgm:prSet presAssocID="{078A5993-9F1C-412E-8050-959F413A6905}" presName="compNode" presStyleCnt="0"/>
      <dgm:spPr/>
    </dgm:pt>
    <dgm:pt modelId="{EE128C9A-318D-44F0-AE60-19E79E5EA5BD}" type="pres">
      <dgm:prSet presAssocID="{078A5993-9F1C-412E-8050-959F413A6905}" presName="iconBgRect" presStyleLbl="bgShp" presStyleIdx="4" presStyleCnt="7"/>
      <dgm:spPr/>
    </dgm:pt>
    <dgm:pt modelId="{575E92C2-EB67-48A9-AED4-6CA4B24FDA8A}" type="pres">
      <dgm:prSet presAssocID="{078A5993-9F1C-412E-8050-959F413A6905}"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lassroom"/>
        </a:ext>
      </dgm:extLst>
    </dgm:pt>
    <dgm:pt modelId="{4CAA9DEC-655F-4B6B-8DCD-B73CA94C05ED}" type="pres">
      <dgm:prSet presAssocID="{078A5993-9F1C-412E-8050-959F413A6905}" presName="spaceRect" presStyleCnt="0"/>
      <dgm:spPr/>
    </dgm:pt>
    <dgm:pt modelId="{8D94A89C-E48F-425F-8AE0-14472CA3D2C9}" type="pres">
      <dgm:prSet presAssocID="{078A5993-9F1C-412E-8050-959F413A6905}" presName="textRect" presStyleLbl="revTx" presStyleIdx="4" presStyleCnt="7">
        <dgm:presLayoutVars>
          <dgm:chMax val="1"/>
          <dgm:chPref val="1"/>
        </dgm:presLayoutVars>
      </dgm:prSet>
      <dgm:spPr/>
    </dgm:pt>
    <dgm:pt modelId="{F5213323-0F02-473F-83FA-6C81B6E75313}" type="pres">
      <dgm:prSet presAssocID="{42A30E79-8A0C-421E-8B3F-2859F21992E6}" presName="sibTrans" presStyleLbl="sibTrans2D1" presStyleIdx="0" presStyleCnt="0"/>
      <dgm:spPr/>
    </dgm:pt>
    <dgm:pt modelId="{EDB65BFB-1A27-49E2-880F-9EC3E0E2B749}" type="pres">
      <dgm:prSet presAssocID="{2EC80C2E-B204-408E-8900-97832FBD0E4D}" presName="compNode" presStyleCnt="0"/>
      <dgm:spPr/>
    </dgm:pt>
    <dgm:pt modelId="{C5629630-F9B4-4788-A997-A58FDA5C6DF1}" type="pres">
      <dgm:prSet presAssocID="{2EC80C2E-B204-408E-8900-97832FBD0E4D}" presName="iconBgRect" presStyleLbl="bgShp" presStyleIdx="5" presStyleCnt="7"/>
      <dgm:spPr/>
    </dgm:pt>
    <dgm:pt modelId="{4B16B6FF-E7D0-4361-9C91-E78C376D8D7A}" type="pres">
      <dgm:prSet presAssocID="{2EC80C2E-B204-408E-8900-97832FBD0E4D}"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lackboard"/>
        </a:ext>
      </dgm:extLst>
    </dgm:pt>
    <dgm:pt modelId="{60A112CC-EA14-435F-81FB-601A4F41C7B6}" type="pres">
      <dgm:prSet presAssocID="{2EC80C2E-B204-408E-8900-97832FBD0E4D}" presName="spaceRect" presStyleCnt="0"/>
      <dgm:spPr/>
    </dgm:pt>
    <dgm:pt modelId="{0D9F0769-CABD-4689-A76A-CD67D5D1BE6E}" type="pres">
      <dgm:prSet presAssocID="{2EC80C2E-B204-408E-8900-97832FBD0E4D}" presName="textRect" presStyleLbl="revTx" presStyleIdx="5" presStyleCnt="7">
        <dgm:presLayoutVars>
          <dgm:chMax val="1"/>
          <dgm:chPref val="1"/>
        </dgm:presLayoutVars>
      </dgm:prSet>
      <dgm:spPr/>
    </dgm:pt>
    <dgm:pt modelId="{5FDE47CF-CC95-4E74-90EF-9FBE03FBB96E}" type="pres">
      <dgm:prSet presAssocID="{F4BB4479-6667-423A-90CA-076857D98732}" presName="sibTrans" presStyleLbl="sibTrans2D1" presStyleIdx="0" presStyleCnt="0"/>
      <dgm:spPr/>
    </dgm:pt>
    <dgm:pt modelId="{9B6FBE55-4282-4F47-ACB5-CAABFDB2361F}" type="pres">
      <dgm:prSet presAssocID="{DE567EA7-5094-4118-8FA8-3C103151A145}" presName="compNode" presStyleCnt="0"/>
      <dgm:spPr/>
    </dgm:pt>
    <dgm:pt modelId="{A6D20D69-9B6D-44B6-8383-18A623D103C0}" type="pres">
      <dgm:prSet presAssocID="{DE567EA7-5094-4118-8FA8-3C103151A145}" presName="iconBgRect" presStyleLbl="bgShp" presStyleIdx="6" presStyleCnt="7"/>
      <dgm:spPr/>
    </dgm:pt>
    <dgm:pt modelId="{166130D4-0659-4EBB-8362-196E47AE6335}" type="pres">
      <dgm:prSet presAssocID="{DE567EA7-5094-4118-8FA8-3C103151A145}"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Pencil"/>
        </a:ext>
      </dgm:extLst>
    </dgm:pt>
    <dgm:pt modelId="{0A078969-02B9-4699-B600-F6E0052D97B0}" type="pres">
      <dgm:prSet presAssocID="{DE567EA7-5094-4118-8FA8-3C103151A145}" presName="spaceRect" presStyleCnt="0"/>
      <dgm:spPr/>
    </dgm:pt>
    <dgm:pt modelId="{9290843B-AC30-4A14-9124-C6CA26D40F41}" type="pres">
      <dgm:prSet presAssocID="{DE567EA7-5094-4118-8FA8-3C103151A145}" presName="textRect" presStyleLbl="revTx" presStyleIdx="6" presStyleCnt="7">
        <dgm:presLayoutVars>
          <dgm:chMax val="1"/>
          <dgm:chPref val="1"/>
        </dgm:presLayoutVars>
      </dgm:prSet>
      <dgm:spPr/>
    </dgm:pt>
  </dgm:ptLst>
  <dgm:cxnLst>
    <dgm:cxn modelId="{AE1F5303-E567-4123-BE88-B93EA3062864}" type="presOf" srcId="{64C6B467-9604-4864-9083-B632D822AD4E}" destId="{D8BE5D13-544E-4DC0-89FC-0F435279D04D}" srcOrd="0" destOrd="0" presId="urn:microsoft.com/office/officeart/2018/2/layout/IconCircleList"/>
    <dgm:cxn modelId="{E7506608-97FF-4C37-B78C-3DABEBD895A4}" type="presOf" srcId="{EF5A1D62-FBB6-4BD4-B5B9-D6442CFAC5A8}" destId="{DD1B8277-5A72-4D93-AE85-9424678F1DC1}" srcOrd="0" destOrd="0" presId="urn:microsoft.com/office/officeart/2018/2/layout/IconCircleList"/>
    <dgm:cxn modelId="{DEFAE90B-CFB2-4AB4-870F-727BF93CF1AB}" type="presOf" srcId="{3980CD4B-8A6F-40AB-AFA2-7200461C6CE6}" destId="{07672631-D754-45FA-B886-655CAE78576D}" srcOrd="0" destOrd="0" presId="urn:microsoft.com/office/officeart/2018/2/layout/IconCircleList"/>
    <dgm:cxn modelId="{00FDE819-3064-4064-902C-98480DF3E7E2}" srcId="{6D9497C0-5B55-48F7-AB37-EBBD084A6C34}" destId="{2EC80C2E-B204-408E-8900-97832FBD0E4D}" srcOrd="5" destOrd="0" parTransId="{A39E55F1-D077-40DF-B636-F410C9A45C6D}" sibTransId="{F4BB4479-6667-423A-90CA-076857D98732}"/>
    <dgm:cxn modelId="{57AA981F-D13E-4F97-9A27-79F8C4FE181C}" srcId="{6D9497C0-5B55-48F7-AB37-EBBD084A6C34}" destId="{8BF6C429-0294-4BEF-9C5D-2DD0F933EA18}" srcOrd="0" destOrd="0" parTransId="{BA8D69D2-557E-4D78-A545-1AFEA929EC68}" sibTransId="{B8DB9944-ACD8-4965-AC9A-C1741489F048}"/>
    <dgm:cxn modelId="{57429921-CD64-408D-8FDF-CC2C15D48BB0}" type="presOf" srcId="{B803B660-8B4F-46E8-AA09-9ED5AD65E743}" destId="{3456205B-250A-41C3-A9A9-448018B7DC11}" srcOrd="0" destOrd="0" presId="urn:microsoft.com/office/officeart/2018/2/layout/IconCircleList"/>
    <dgm:cxn modelId="{DD6A5F23-A7DE-4125-8818-F6059877281D}" srcId="{6D9497C0-5B55-48F7-AB37-EBBD084A6C34}" destId="{078A5993-9F1C-412E-8050-959F413A6905}" srcOrd="4" destOrd="0" parTransId="{8F2E1F0F-5A48-4645-8C25-B4CDD1EAF817}" sibTransId="{42A30E79-8A0C-421E-8B3F-2859F21992E6}"/>
    <dgm:cxn modelId="{E18CCB26-46F6-43B6-8B71-7637B87E8B92}" type="presOf" srcId="{B8DB9944-ACD8-4965-AC9A-C1741489F048}" destId="{CA1C35EB-E624-4987-860A-4C3A4CC7CDDE}" srcOrd="0" destOrd="0" presId="urn:microsoft.com/office/officeart/2018/2/layout/IconCircleList"/>
    <dgm:cxn modelId="{47922C3B-EFB5-4955-883D-0964759161B5}" type="presOf" srcId="{DE567EA7-5094-4118-8FA8-3C103151A145}" destId="{9290843B-AC30-4A14-9124-C6CA26D40F41}" srcOrd="0" destOrd="0" presId="urn:microsoft.com/office/officeart/2018/2/layout/IconCircleList"/>
    <dgm:cxn modelId="{C0536062-5E45-425F-825C-C6983F525B01}" srcId="{6D9497C0-5B55-48F7-AB37-EBBD084A6C34}" destId="{64C6B467-9604-4864-9083-B632D822AD4E}" srcOrd="1" destOrd="0" parTransId="{8547D840-43A9-4681-AA48-0666FA2805D1}" sibTransId="{E26A64B8-7CF1-4206-B695-0F0B38FB4382}"/>
    <dgm:cxn modelId="{ED05084B-5F1F-4551-B0FE-A5BF5D766672}" type="presOf" srcId="{8BF6C429-0294-4BEF-9C5D-2DD0F933EA18}" destId="{E8A67A96-1C5D-44F9-89B6-B606D0B8C018}" srcOrd="0" destOrd="0" presId="urn:microsoft.com/office/officeart/2018/2/layout/IconCircleList"/>
    <dgm:cxn modelId="{C5F7BE59-2C5E-4A5A-8579-1980195A3769}" type="presOf" srcId="{42A30E79-8A0C-421E-8B3F-2859F21992E6}" destId="{F5213323-0F02-473F-83FA-6C81B6E75313}" srcOrd="0" destOrd="0" presId="urn:microsoft.com/office/officeart/2018/2/layout/IconCircleList"/>
    <dgm:cxn modelId="{13501A8A-30CC-43FC-AD36-3275016BD247}" type="presOf" srcId="{078A5993-9F1C-412E-8050-959F413A6905}" destId="{8D94A89C-E48F-425F-8AE0-14472CA3D2C9}" srcOrd="0" destOrd="0" presId="urn:microsoft.com/office/officeart/2018/2/layout/IconCircleList"/>
    <dgm:cxn modelId="{3EFDEF9A-FAF8-42A0-8251-B35FC50E8247}" srcId="{6D9497C0-5B55-48F7-AB37-EBBD084A6C34}" destId="{DE567EA7-5094-4118-8FA8-3C103151A145}" srcOrd="6" destOrd="0" parTransId="{ADF3F229-AEBF-4A21-8EFD-4D90DB0A4E1F}" sibTransId="{821E84B8-0511-4F3E-87BC-4E01029659DC}"/>
    <dgm:cxn modelId="{8E8B2A9E-DB13-4B03-A0DF-CF8398523102}" srcId="{6D9497C0-5B55-48F7-AB37-EBBD084A6C34}" destId="{EF5A1D62-FBB6-4BD4-B5B9-D6442CFAC5A8}" srcOrd="3" destOrd="0" parTransId="{72B0B362-1BC5-4D3F-90F4-8F335DEC61CD}" sibTransId="{DEC9173C-AA92-4E34-AF43-15B3103D7269}"/>
    <dgm:cxn modelId="{570612D2-85A4-46B9-9C84-23028C67B72C}" type="presOf" srcId="{6D9497C0-5B55-48F7-AB37-EBBD084A6C34}" destId="{6881A397-4701-4FB9-AFD7-35538C05EFA7}" srcOrd="0" destOrd="0" presId="urn:microsoft.com/office/officeart/2018/2/layout/IconCircleList"/>
    <dgm:cxn modelId="{234B4CD9-E208-479A-90DD-D7084DD4F55C}" type="presOf" srcId="{E26A64B8-7CF1-4206-B695-0F0B38FB4382}" destId="{40F7D41F-D208-4BC5-B935-07B29DA86099}" srcOrd="0" destOrd="0" presId="urn:microsoft.com/office/officeart/2018/2/layout/IconCircleList"/>
    <dgm:cxn modelId="{CA1474E5-238B-4D1B-AB7C-1F4ECDA3B732}" type="presOf" srcId="{F4BB4479-6667-423A-90CA-076857D98732}" destId="{5FDE47CF-CC95-4E74-90EF-9FBE03FBB96E}" srcOrd="0" destOrd="0" presId="urn:microsoft.com/office/officeart/2018/2/layout/IconCircleList"/>
    <dgm:cxn modelId="{A6529FED-2D0A-440A-BEA2-106315E9030E}" type="presOf" srcId="{2EC80C2E-B204-408E-8900-97832FBD0E4D}" destId="{0D9F0769-CABD-4689-A76A-CD67D5D1BE6E}" srcOrd="0" destOrd="0" presId="urn:microsoft.com/office/officeart/2018/2/layout/IconCircleList"/>
    <dgm:cxn modelId="{F96207F1-455D-4905-B462-5AAD6042F213}" srcId="{6D9497C0-5B55-48F7-AB37-EBBD084A6C34}" destId="{B803B660-8B4F-46E8-AA09-9ED5AD65E743}" srcOrd="2" destOrd="0" parTransId="{ACEBEA63-7CCB-499A-9997-C29BA27EF9ED}" sibTransId="{3980CD4B-8A6F-40AB-AFA2-7200461C6CE6}"/>
    <dgm:cxn modelId="{EB55FFF9-1B01-48E0-A88A-EBE891090091}" type="presOf" srcId="{DEC9173C-AA92-4E34-AF43-15B3103D7269}" destId="{827F9442-8F7B-4013-BB81-5FE1699301C1}" srcOrd="0" destOrd="0" presId="urn:microsoft.com/office/officeart/2018/2/layout/IconCircleList"/>
    <dgm:cxn modelId="{82DECE27-FF40-4060-B2AB-ABE6F0A1A996}" type="presParOf" srcId="{6881A397-4701-4FB9-AFD7-35538C05EFA7}" destId="{AC523B05-297E-4482-B958-A0E67B85019F}" srcOrd="0" destOrd="0" presId="urn:microsoft.com/office/officeart/2018/2/layout/IconCircleList"/>
    <dgm:cxn modelId="{4451E421-FF13-45CC-B902-FB68D40760F0}" type="presParOf" srcId="{AC523B05-297E-4482-B958-A0E67B85019F}" destId="{5EC65735-1BEB-4113-909D-22E5B9077AD5}" srcOrd="0" destOrd="0" presId="urn:microsoft.com/office/officeart/2018/2/layout/IconCircleList"/>
    <dgm:cxn modelId="{A07D0CB4-EE7A-4666-A427-3BB5E43B995F}" type="presParOf" srcId="{5EC65735-1BEB-4113-909D-22E5B9077AD5}" destId="{7B44D01C-C806-4FE5-9ABF-F48DD8AAA91F}" srcOrd="0" destOrd="0" presId="urn:microsoft.com/office/officeart/2018/2/layout/IconCircleList"/>
    <dgm:cxn modelId="{3254A31D-2194-4843-A5C8-C6C56F0285AA}" type="presParOf" srcId="{5EC65735-1BEB-4113-909D-22E5B9077AD5}" destId="{18FF0F0F-D0DF-40F8-BD0D-29A9AE9267B7}" srcOrd="1" destOrd="0" presId="urn:microsoft.com/office/officeart/2018/2/layout/IconCircleList"/>
    <dgm:cxn modelId="{D8B77F47-5D3C-483C-9D3F-A33C7E49EA6D}" type="presParOf" srcId="{5EC65735-1BEB-4113-909D-22E5B9077AD5}" destId="{35AF9ABB-7D4A-4E69-9302-A9E3A591ABE7}" srcOrd="2" destOrd="0" presId="urn:microsoft.com/office/officeart/2018/2/layout/IconCircleList"/>
    <dgm:cxn modelId="{F5F399E6-9068-4596-90EB-1DC0B8E48DA2}" type="presParOf" srcId="{5EC65735-1BEB-4113-909D-22E5B9077AD5}" destId="{E8A67A96-1C5D-44F9-89B6-B606D0B8C018}" srcOrd="3" destOrd="0" presId="urn:microsoft.com/office/officeart/2018/2/layout/IconCircleList"/>
    <dgm:cxn modelId="{4DD0F6B2-257B-4FB9-A9E4-209772D8E6AC}" type="presParOf" srcId="{AC523B05-297E-4482-B958-A0E67B85019F}" destId="{CA1C35EB-E624-4987-860A-4C3A4CC7CDDE}" srcOrd="1" destOrd="0" presId="urn:microsoft.com/office/officeart/2018/2/layout/IconCircleList"/>
    <dgm:cxn modelId="{09DF756A-BB51-4F4B-BDED-8ED7BD5FA677}" type="presParOf" srcId="{AC523B05-297E-4482-B958-A0E67B85019F}" destId="{AF288E71-05F0-4A49-B68A-B890682E7882}" srcOrd="2" destOrd="0" presId="urn:microsoft.com/office/officeart/2018/2/layout/IconCircleList"/>
    <dgm:cxn modelId="{88CEF55B-1055-4009-A782-9A2144D1BA53}" type="presParOf" srcId="{AF288E71-05F0-4A49-B68A-B890682E7882}" destId="{B6F42DFD-6017-46FF-B46C-95EAB23192F9}" srcOrd="0" destOrd="0" presId="urn:microsoft.com/office/officeart/2018/2/layout/IconCircleList"/>
    <dgm:cxn modelId="{9A5E2CE2-7798-488F-8DD8-A0D8F1BE9148}" type="presParOf" srcId="{AF288E71-05F0-4A49-B68A-B890682E7882}" destId="{CE335BFC-5A32-48D5-A8DE-3ED372599D02}" srcOrd="1" destOrd="0" presId="urn:microsoft.com/office/officeart/2018/2/layout/IconCircleList"/>
    <dgm:cxn modelId="{09DE0C10-0557-4A09-B181-B69894751CA9}" type="presParOf" srcId="{AF288E71-05F0-4A49-B68A-B890682E7882}" destId="{4EC516B6-A9D4-4C93-BE00-E6B6F3BD36C0}" srcOrd="2" destOrd="0" presId="urn:microsoft.com/office/officeart/2018/2/layout/IconCircleList"/>
    <dgm:cxn modelId="{68377A73-A1D2-4273-A89C-8B1555A197A8}" type="presParOf" srcId="{AF288E71-05F0-4A49-B68A-B890682E7882}" destId="{D8BE5D13-544E-4DC0-89FC-0F435279D04D}" srcOrd="3" destOrd="0" presId="urn:microsoft.com/office/officeart/2018/2/layout/IconCircleList"/>
    <dgm:cxn modelId="{515970EB-BCB9-4155-85E2-4EBD341D159D}" type="presParOf" srcId="{AC523B05-297E-4482-B958-A0E67B85019F}" destId="{40F7D41F-D208-4BC5-B935-07B29DA86099}" srcOrd="3" destOrd="0" presId="urn:microsoft.com/office/officeart/2018/2/layout/IconCircleList"/>
    <dgm:cxn modelId="{7BE585DA-3647-4398-B3D9-3CFF81812004}" type="presParOf" srcId="{AC523B05-297E-4482-B958-A0E67B85019F}" destId="{687DDDF5-77DD-497E-A55D-CCF764D02327}" srcOrd="4" destOrd="0" presId="urn:microsoft.com/office/officeart/2018/2/layout/IconCircleList"/>
    <dgm:cxn modelId="{1BA01D5B-40A7-4C3E-967C-CCEE4EEEF537}" type="presParOf" srcId="{687DDDF5-77DD-497E-A55D-CCF764D02327}" destId="{80749413-6EB8-417C-902E-A049ECCF7A81}" srcOrd="0" destOrd="0" presId="urn:microsoft.com/office/officeart/2018/2/layout/IconCircleList"/>
    <dgm:cxn modelId="{5B947921-E232-497F-8338-96F30FF5DC84}" type="presParOf" srcId="{687DDDF5-77DD-497E-A55D-CCF764D02327}" destId="{ADA82D1D-CEBF-4E6C-A394-5BCCBB65AF79}" srcOrd="1" destOrd="0" presId="urn:microsoft.com/office/officeart/2018/2/layout/IconCircleList"/>
    <dgm:cxn modelId="{898396A9-B852-43E0-A056-5A8D059683C6}" type="presParOf" srcId="{687DDDF5-77DD-497E-A55D-CCF764D02327}" destId="{34C2F6B2-7A40-4FBE-86F1-F24B8B208E0B}" srcOrd="2" destOrd="0" presId="urn:microsoft.com/office/officeart/2018/2/layout/IconCircleList"/>
    <dgm:cxn modelId="{F855A6D7-BA2D-4C83-B879-909ED6B5CBC8}" type="presParOf" srcId="{687DDDF5-77DD-497E-A55D-CCF764D02327}" destId="{3456205B-250A-41C3-A9A9-448018B7DC11}" srcOrd="3" destOrd="0" presId="urn:microsoft.com/office/officeart/2018/2/layout/IconCircleList"/>
    <dgm:cxn modelId="{FB36F7C9-815B-461C-B1CF-A0BCFE1F5604}" type="presParOf" srcId="{AC523B05-297E-4482-B958-A0E67B85019F}" destId="{07672631-D754-45FA-B886-655CAE78576D}" srcOrd="5" destOrd="0" presId="urn:microsoft.com/office/officeart/2018/2/layout/IconCircleList"/>
    <dgm:cxn modelId="{BC54800C-8013-4194-81F6-2ACC5D4822CF}" type="presParOf" srcId="{AC523B05-297E-4482-B958-A0E67B85019F}" destId="{7F72204D-7FC8-433A-A711-3F38C1494185}" srcOrd="6" destOrd="0" presId="urn:microsoft.com/office/officeart/2018/2/layout/IconCircleList"/>
    <dgm:cxn modelId="{8ADE0505-4F1D-4F51-87E7-149BF833C32E}" type="presParOf" srcId="{7F72204D-7FC8-433A-A711-3F38C1494185}" destId="{61834DCE-5DD7-4784-AF93-451A4CB6482D}" srcOrd="0" destOrd="0" presId="urn:microsoft.com/office/officeart/2018/2/layout/IconCircleList"/>
    <dgm:cxn modelId="{01A12660-67F0-4082-9FCA-40AE9662EC2A}" type="presParOf" srcId="{7F72204D-7FC8-433A-A711-3F38C1494185}" destId="{96E18B0D-5A76-4795-BD4E-E23FE5B8DED7}" srcOrd="1" destOrd="0" presId="urn:microsoft.com/office/officeart/2018/2/layout/IconCircleList"/>
    <dgm:cxn modelId="{C41FBE97-2236-4875-AE50-8D90F20F580C}" type="presParOf" srcId="{7F72204D-7FC8-433A-A711-3F38C1494185}" destId="{47845E75-1FBD-41C6-971C-0A69AD89A016}" srcOrd="2" destOrd="0" presId="urn:microsoft.com/office/officeart/2018/2/layout/IconCircleList"/>
    <dgm:cxn modelId="{9BD91E47-2008-4E65-B8AD-F85ED2617A55}" type="presParOf" srcId="{7F72204D-7FC8-433A-A711-3F38C1494185}" destId="{DD1B8277-5A72-4D93-AE85-9424678F1DC1}" srcOrd="3" destOrd="0" presId="urn:microsoft.com/office/officeart/2018/2/layout/IconCircleList"/>
    <dgm:cxn modelId="{BBF8E968-2EA8-4ED7-8AF7-9B81EC9293FB}" type="presParOf" srcId="{AC523B05-297E-4482-B958-A0E67B85019F}" destId="{827F9442-8F7B-4013-BB81-5FE1699301C1}" srcOrd="7" destOrd="0" presId="urn:microsoft.com/office/officeart/2018/2/layout/IconCircleList"/>
    <dgm:cxn modelId="{E1B91A1A-748F-495B-A4FF-5E5CA295D0D3}" type="presParOf" srcId="{AC523B05-297E-4482-B958-A0E67B85019F}" destId="{E7A89EC2-060F-4EE0-AC2E-EC89EDA59690}" srcOrd="8" destOrd="0" presId="urn:microsoft.com/office/officeart/2018/2/layout/IconCircleList"/>
    <dgm:cxn modelId="{1E4E8596-62DA-43FA-A995-2BD403F45773}" type="presParOf" srcId="{E7A89EC2-060F-4EE0-AC2E-EC89EDA59690}" destId="{EE128C9A-318D-44F0-AE60-19E79E5EA5BD}" srcOrd="0" destOrd="0" presId="urn:microsoft.com/office/officeart/2018/2/layout/IconCircleList"/>
    <dgm:cxn modelId="{7872332F-8A0F-4278-AD53-3C79848FC131}" type="presParOf" srcId="{E7A89EC2-060F-4EE0-AC2E-EC89EDA59690}" destId="{575E92C2-EB67-48A9-AED4-6CA4B24FDA8A}" srcOrd="1" destOrd="0" presId="urn:microsoft.com/office/officeart/2018/2/layout/IconCircleList"/>
    <dgm:cxn modelId="{7A2FC52B-3A6E-4819-9D2A-09AF8C2EC1EB}" type="presParOf" srcId="{E7A89EC2-060F-4EE0-AC2E-EC89EDA59690}" destId="{4CAA9DEC-655F-4B6B-8DCD-B73CA94C05ED}" srcOrd="2" destOrd="0" presId="urn:microsoft.com/office/officeart/2018/2/layout/IconCircleList"/>
    <dgm:cxn modelId="{6232C386-F9DF-4417-80E3-747B43617C01}" type="presParOf" srcId="{E7A89EC2-060F-4EE0-AC2E-EC89EDA59690}" destId="{8D94A89C-E48F-425F-8AE0-14472CA3D2C9}" srcOrd="3" destOrd="0" presId="urn:microsoft.com/office/officeart/2018/2/layout/IconCircleList"/>
    <dgm:cxn modelId="{8A703401-FB0F-4557-9C3E-BE924DBD773D}" type="presParOf" srcId="{AC523B05-297E-4482-B958-A0E67B85019F}" destId="{F5213323-0F02-473F-83FA-6C81B6E75313}" srcOrd="9" destOrd="0" presId="urn:microsoft.com/office/officeart/2018/2/layout/IconCircleList"/>
    <dgm:cxn modelId="{E84C91A6-C371-4A7F-A53A-DE25C6CCEE86}" type="presParOf" srcId="{AC523B05-297E-4482-B958-A0E67B85019F}" destId="{EDB65BFB-1A27-49E2-880F-9EC3E0E2B749}" srcOrd="10" destOrd="0" presId="urn:microsoft.com/office/officeart/2018/2/layout/IconCircleList"/>
    <dgm:cxn modelId="{32159AE5-836E-4D16-A224-56AB2DF04267}" type="presParOf" srcId="{EDB65BFB-1A27-49E2-880F-9EC3E0E2B749}" destId="{C5629630-F9B4-4788-A997-A58FDA5C6DF1}" srcOrd="0" destOrd="0" presId="urn:microsoft.com/office/officeart/2018/2/layout/IconCircleList"/>
    <dgm:cxn modelId="{92C7189C-8CDB-4D91-A446-A7F1924FA908}" type="presParOf" srcId="{EDB65BFB-1A27-49E2-880F-9EC3E0E2B749}" destId="{4B16B6FF-E7D0-4361-9C91-E78C376D8D7A}" srcOrd="1" destOrd="0" presId="urn:microsoft.com/office/officeart/2018/2/layout/IconCircleList"/>
    <dgm:cxn modelId="{9661B599-7555-4A65-A9AB-39C02C32CC6D}" type="presParOf" srcId="{EDB65BFB-1A27-49E2-880F-9EC3E0E2B749}" destId="{60A112CC-EA14-435F-81FB-601A4F41C7B6}" srcOrd="2" destOrd="0" presId="urn:microsoft.com/office/officeart/2018/2/layout/IconCircleList"/>
    <dgm:cxn modelId="{32251643-C227-4097-A061-57FBCFA5952F}" type="presParOf" srcId="{EDB65BFB-1A27-49E2-880F-9EC3E0E2B749}" destId="{0D9F0769-CABD-4689-A76A-CD67D5D1BE6E}" srcOrd="3" destOrd="0" presId="urn:microsoft.com/office/officeart/2018/2/layout/IconCircleList"/>
    <dgm:cxn modelId="{E496DA72-E417-4BF7-854D-FAED7628E35D}" type="presParOf" srcId="{AC523B05-297E-4482-B958-A0E67B85019F}" destId="{5FDE47CF-CC95-4E74-90EF-9FBE03FBB96E}" srcOrd="11" destOrd="0" presId="urn:microsoft.com/office/officeart/2018/2/layout/IconCircleList"/>
    <dgm:cxn modelId="{186D1F87-A653-4BA6-A5BB-3720AE9A9605}" type="presParOf" srcId="{AC523B05-297E-4482-B958-A0E67B85019F}" destId="{9B6FBE55-4282-4F47-ACB5-CAABFDB2361F}" srcOrd="12" destOrd="0" presId="urn:microsoft.com/office/officeart/2018/2/layout/IconCircleList"/>
    <dgm:cxn modelId="{D8C5A18A-6A0D-4140-AB26-B49170AEA0F8}" type="presParOf" srcId="{9B6FBE55-4282-4F47-ACB5-CAABFDB2361F}" destId="{A6D20D69-9B6D-44B6-8383-18A623D103C0}" srcOrd="0" destOrd="0" presId="urn:microsoft.com/office/officeart/2018/2/layout/IconCircleList"/>
    <dgm:cxn modelId="{12EE2E29-EB10-476F-82CD-412A6E725063}" type="presParOf" srcId="{9B6FBE55-4282-4F47-ACB5-CAABFDB2361F}" destId="{166130D4-0659-4EBB-8362-196E47AE6335}" srcOrd="1" destOrd="0" presId="urn:microsoft.com/office/officeart/2018/2/layout/IconCircleList"/>
    <dgm:cxn modelId="{4A6A78BA-69F0-4A98-88D2-9D6FC3A2149E}" type="presParOf" srcId="{9B6FBE55-4282-4F47-ACB5-CAABFDB2361F}" destId="{0A078969-02B9-4699-B600-F6E0052D97B0}" srcOrd="2" destOrd="0" presId="urn:microsoft.com/office/officeart/2018/2/layout/IconCircleList"/>
    <dgm:cxn modelId="{3A4C1381-E371-4ABF-89EC-F82F3FF90CF0}" type="presParOf" srcId="{9B6FBE55-4282-4F47-ACB5-CAABFDB2361F}" destId="{9290843B-AC30-4A14-9124-C6CA26D40F41}"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17E3A37-D9D8-4A92-8468-7981D185A565}"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8A10DED2-DEDE-4233-A097-5053DADE0795}">
      <dgm:prSet/>
      <dgm:spPr/>
      <dgm:t>
        <a:bodyPr/>
        <a:lstStyle/>
        <a:p>
          <a:pPr rtl="0"/>
          <a:r>
            <a:rPr lang="en-US"/>
            <a:t>The home language of the pupil should be valued by the school. As the pupil progresses through the stages of language acquisition, it is vital that the home language is maintained and developed. </a:t>
          </a:r>
          <a:endParaRPr lang="en-US">
            <a:latin typeface="Calibri Light" panose="020F0302020204030204"/>
          </a:endParaRPr>
        </a:p>
      </dgm:t>
    </dgm:pt>
    <dgm:pt modelId="{C06FF343-F97B-42EC-BB63-B216125A7B6A}" type="parTrans" cxnId="{0A426C46-BC38-41BD-B15A-72D5FBCD67C3}">
      <dgm:prSet/>
      <dgm:spPr/>
      <dgm:t>
        <a:bodyPr/>
        <a:lstStyle/>
        <a:p>
          <a:endParaRPr lang="en-US"/>
        </a:p>
      </dgm:t>
    </dgm:pt>
    <dgm:pt modelId="{B56D4CB4-8DDD-4F6B-A30D-89FEF3B84D74}" type="sibTrans" cxnId="{0A426C46-BC38-41BD-B15A-72D5FBCD67C3}">
      <dgm:prSet/>
      <dgm:spPr/>
      <dgm:t>
        <a:bodyPr/>
        <a:lstStyle/>
        <a:p>
          <a:endParaRPr lang="en-US"/>
        </a:p>
      </dgm:t>
    </dgm:pt>
    <dgm:pt modelId="{B7CB5494-B5A7-4128-94AE-9F722504A88E}">
      <dgm:prSet phldr="0"/>
      <dgm:spPr/>
      <dgm:t>
        <a:bodyPr/>
        <a:lstStyle/>
        <a:p>
          <a:r>
            <a:rPr lang="en-US" dirty="0"/>
            <a:t>A strong foundation in the home language is a major factor in enhancing the achievement and self-esteem of bilingual learners. Research also shows that learners, who develop an additional language, whilst their home language is strongly supported, experience definite cognitive benefits.</a:t>
          </a:r>
          <a:r>
            <a:rPr lang="en-US" dirty="0">
              <a:latin typeface="Calibri Light" panose="020F0302020204030204"/>
            </a:rPr>
            <a:t> </a:t>
          </a:r>
          <a:endParaRPr lang="en-US" dirty="0"/>
        </a:p>
      </dgm:t>
    </dgm:pt>
    <dgm:pt modelId="{36D81515-A8AF-4333-9D7D-7224406E0042}" type="parTrans" cxnId="{B882E7BF-F91D-47F2-A283-68EF446840D3}">
      <dgm:prSet/>
      <dgm:spPr/>
    </dgm:pt>
    <dgm:pt modelId="{CDA72945-2F8F-42DD-9C41-542AC5E369CF}" type="sibTrans" cxnId="{B882E7BF-F91D-47F2-A283-68EF446840D3}">
      <dgm:prSet/>
      <dgm:spPr/>
    </dgm:pt>
    <dgm:pt modelId="{6B5C1383-CE91-47DA-A91E-127995846F1B}" type="pres">
      <dgm:prSet presAssocID="{B17E3A37-D9D8-4A92-8468-7981D185A565}" presName="hierChild1" presStyleCnt="0">
        <dgm:presLayoutVars>
          <dgm:chPref val="1"/>
          <dgm:dir/>
          <dgm:animOne val="branch"/>
          <dgm:animLvl val="lvl"/>
          <dgm:resizeHandles/>
        </dgm:presLayoutVars>
      </dgm:prSet>
      <dgm:spPr/>
    </dgm:pt>
    <dgm:pt modelId="{19367A03-A429-4795-838E-0E4C04E0603C}" type="pres">
      <dgm:prSet presAssocID="{8A10DED2-DEDE-4233-A097-5053DADE0795}" presName="hierRoot1" presStyleCnt="0"/>
      <dgm:spPr/>
    </dgm:pt>
    <dgm:pt modelId="{68BF3CCE-A9E7-40FD-A17D-27E93361F3E5}" type="pres">
      <dgm:prSet presAssocID="{8A10DED2-DEDE-4233-A097-5053DADE0795}" presName="composite" presStyleCnt="0"/>
      <dgm:spPr/>
    </dgm:pt>
    <dgm:pt modelId="{5C647452-AB55-4246-BDF7-4E2D4BDED90C}" type="pres">
      <dgm:prSet presAssocID="{8A10DED2-DEDE-4233-A097-5053DADE0795}" presName="background" presStyleLbl="node0" presStyleIdx="0" presStyleCnt="2"/>
      <dgm:spPr/>
    </dgm:pt>
    <dgm:pt modelId="{3C8F2BF1-F235-4A5C-A828-AD40268AB733}" type="pres">
      <dgm:prSet presAssocID="{8A10DED2-DEDE-4233-A097-5053DADE0795}" presName="text" presStyleLbl="fgAcc0" presStyleIdx="0" presStyleCnt="2">
        <dgm:presLayoutVars>
          <dgm:chPref val="3"/>
        </dgm:presLayoutVars>
      </dgm:prSet>
      <dgm:spPr/>
    </dgm:pt>
    <dgm:pt modelId="{C477B134-8901-42F6-9683-2D9B06377DB2}" type="pres">
      <dgm:prSet presAssocID="{8A10DED2-DEDE-4233-A097-5053DADE0795}" presName="hierChild2" presStyleCnt="0"/>
      <dgm:spPr/>
    </dgm:pt>
    <dgm:pt modelId="{0C500FEE-6F95-420A-9565-9A4513E21F04}" type="pres">
      <dgm:prSet presAssocID="{B7CB5494-B5A7-4128-94AE-9F722504A88E}" presName="hierRoot1" presStyleCnt="0"/>
      <dgm:spPr/>
    </dgm:pt>
    <dgm:pt modelId="{0406BEB0-F67A-4204-A9A1-F7EB60658F3A}" type="pres">
      <dgm:prSet presAssocID="{B7CB5494-B5A7-4128-94AE-9F722504A88E}" presName="composite" presStyleCnt="0"/>
      <dgm:spPr/>
    </dgm:pt>
    <dgm:pt modelId="{D7746418-935B-4CE1-A66B-9E67679AD1C1}" type="pres">
      <dgm:prSet presAssocID="{B7CB5494-B5A7-4128-94AE-9F722504A88E}" presName="background" presStyleLbl="node0" presStyleIdx="1" presStyleCnt="2"/>
      <dgm:spPr/>
    </dgm:pt>
    <dgm:pt modelId="{5F8CC65D-986E-492D-8018-8C7457DE12A1}" type="pres">
      <dgm:prSet presAssocID="{B7CB5494-B5A7-4128-94AE-9F722504A88E}" presName="text" presStyleLbl="fgAcc0" presStyleIdx="1" presStyleCnt="2">
        <dgm:presLayoutVars>
          <dgm:chPref val="3"/>
        </dgm:presLayoutVars>
      </dgm:prSet>
      <dgm:spPr/>
    </dgm:pt>
    <dgm:pt modelId="{0718E4F0-84D4-4492-9456-FA91919D2850}" type="pres">
      <dgm:prSet presAssocID="{B7CB5494-B5A7-4128-94AE-9F722504A88E}" presName="hierChild2" presStyleCnt="0"/>
      <dgm:spPr/>
    </dgm:pt>
  </dgm:ptLst>
  <dgm:cxnLst>
    <dgm:cxn modelId="{0A426C46-BC38-41BD-B15A-72D5FBCD67C3}" srcId="{B17E3A37-D9D8-4A92-8468-7981D185A565}" destId="{8A10DED2-DEDE-4233-A097-5053DADE0795}" srcOrd="0" destOrd="0" parTransId="{C06FF343-F97B-42EC-BB63-B216125A7B6A}" sibTransId="{B56D4CB4-8DDD-4F6B-A30D-89FEF3B84D74}"/>
    <dgm:cxn modelId="{758E5769-614D-4E8A-9312-A74BEE510446}" type="presOf" srcId="{8A10DED2-DEDE-4233-A097-5053DADE0795}" destId="{3C8F2BF1-F235-4A5C-A828-AD40268AB733}" srcOrd="0" destOrd="0" presId="urn:microsoft.com/office/officeart/2005/8/layout/hierarchy1"/>
    <dgm:cxn modelId="{B882E7BF-F91D-47F2-A283-68EF446840D3}" srcId="{B17E3A37-D9D8-4A92-8468-7981D185A565}" destId="{B7CB5494-B5A7-4128-94AE-9F722504A88E}" srcOrd="1" destOrd="0" parTransId="{36D81515-A8AF-4333-9D7D-7224406E0042}" sibTransId="{CDA72945-2F8F-42DD-9C41-542AC5E369CF}"/>
    <dgm:cxn modelId="{EB72ECC9-6AE2-4442-8DEF-B31E09AECF6C}" type="presOf" srcId="{B17E3A37-D9D8-4A92-8468-7981D185A565}" destId="{6B5C1383-CE91-47DA-A91E-127995846F1B}" srcOrd="0" destOrd="0" presId="urn:microsoft.com/office/officeart/2005/8/layout/hierarchy1"/>
    <dgm:cxn modelId="{01CE7CDF-A7A2-4B34-85F3-C6C3746BC36D}" type="presOf" srcId="{B7CB5494-B5A7-4128-94AE-9F722504A88E}" destId="{5F8CC65D-986E-492D-8018-8C7457DE12A1}" srcOrd="0" destOrd="0" presId="urn:microsoft.com/office/officeart/2005/8/layout/hierarchy1"/>
    <dgm:cxn modelId="{9736901C-71E9-4AC6-BC9F-E9BDF35B149F}" type="presParOf" srcId="{6B5C1383-CE91-47DA-A91E-127995846F1B}" destId="{19367A03-A429-4795-838E-0E4C04E0603C}" srcOrd="0" destOrd="0" presId="urn:microsoft.com/office/officeart/2005/8/layout/hierarchy1"/>
    <dgm:cxn modelId="{3D3BB1A3-5369-405E-8D2D-7955B05EA04C}" type="presParOf" srcId="{19367A03-A429-4795-838E-0E4C04E0603C}" destId="{68BF3CCE-A9E7-40FD-A17D-27E93361F3E5}" srcOrd="0" destOrd="0" presId="urn:microsoft.com/office/officeart/2005/8/layout/hierarchy1"/>
    <dgm:cxn modelId="{C9AF90B1-3CA0-4819-A970-A97B6287C26A}" type="presParOf" srcId="{68BF3CCE-A9E7-40FD-A17D-27E93361F3E5}" destId="{5C647452-AB55-4246-BDF7-4E2D4BDED90C}" srcOrd="0" destOrd="0" presId="urn:microsoft.com/office/officeart/2005/8/layout/hierarchy1"/>
    <dgm:cxn modelId="{E398761D-9587-4F5B-B9A6-30952F22D18D}" type="presParOf" srcId="{68BF3CCE-A9E7-40FD-A17D-27E93361F3E5}" destId="{3C8F2BF1-F235-4A5C-A828-AD40268AB733}" srcOrd="1" destOrd="0" presId="urn:microsoft.com/office/officeart/2005/8/layout/hierarchy1"/>
    <dgm:cxn modelId="{7A54D4A2-355B-45A0-8763-F9FFADF1BAD5}" type="presParOf" srcId="{19367A03-A429-4795-838E-0E4C04E0603C}" destId="{C477B134-8901-42F6-9683-2D9B06377DB2}" srcOrd="1" destOrd="0" presId="urn:microsoft.com/office/officeart/2005/8/layout/hierarchy1"/>
    <dgm:cxn modelId="{1DE71197-90F9-488A-A3AC-5BEDD47C18A1}" type="presParOf" srcId="{6B5C1383-CE91-47DA-A91E-127995846F1B}" destId="{0C500FEE-6F95-420A-9565-9A4513E21F04}" srcOrd="1" destOrd="0" presId="urn:microsoft.com/office/officeart/2005/8/layout/hierarchy1"/>
    <dgm:cxn modelId="{1DE87328-531D-4939-B04E-3E5ED281A07C}" type="presParOf" srcId="{0C500FEE-6F95-420A-9565-9A4513E21F04}" destId="{0406BEB0-F67A-4204-A9A1-F7EB60658F3A}" srcOrd="0" destOrd="0" presId="urn:microsoft.com/office/officeart/2005/8/layout/hierarchy1"/>
    <dgm:cxn modelId="{F04F6A21-7872-4B4B-8A03-DF5C72D69C42}" type="presParOf" srcId="{0406BEB0-F67A-4204-A9A1-F7EB60658F3A}" destId="{D7746418-935B-4CE1-A66B-9E67679AD1C1}" srcOrd="0" destOrd="0" presId="urn:microsoft.com/office/officeart/2005/8/layout/hierarchy1"/>
    <dgm:cxn modelId="{5AAAF4E9-81CB-4B4E-A50D-B7193838C7A3}" type="presParOf" srcId="{0406BEB0-F67A-4204-A9A1-F7EB60658F3A}" destId="{5F8CC65D-986E-492D-8018-8C7457DE12A1}" srcOrd="1" destOrd="0" presId="urn:microsoft.com/office/officeart/2005/8/layout/hierarchy1"/>
    <dgm:cxn modelId="{0B7587A0-6CEE-4274-B89D-082FFC08F868}" type="presParOf" srcId="{0C500FEE-6F95-420A-9565-9A4513E21F04}" destId="{0718E4F0-84D4-4492-9456-FA91919D285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B6AF48D-5390-4868-90AA-951A54FD199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6BFC852-64BF-4635-952D-1C9A77BEA4DF}">
      <dgm:prSet/>
      <dgm:spPr/>
      <dgm:t>
        <a:bodyPr/>
        <a:lstStyle/>
        <a:p>
          <a:r>
            <a:rPr lang="en-US"/>
            <a:t>In addition there is much the school can do to maintain a positive ethos towards the use of the home language.</a:t>
          </a:r>
        </a:p>
      </dgm:t>
    </dgm:pt>
    <dgm:pt modelId="{D9B96CA8-6054-491B-9564-C797AF6EC212}" type="parTrans" cxnId="{AE46AB1D-00F0-4453-89BF-BCB51B0769C8}">
      <dgm:prSet/>
      <dgm:spPr/>
      <dgm:t>
        <a:bodyPr/>
        <a:lstStyle/>
        <a:p>
          <a:endParaRPr lang="en-US"/>
        </a:p>
      </dgm:t>
    </dgm:pt>
    <dgm:pt modelId="{37F749DB-6898-4F84-946B-8BE5CFDC2E86}" type="sibTrans" cxnId="{AE46AB1D-00F0-4453-89BF-BCB51B0769C8}">
      <dgm:prSet/>
      <dgm:spPr/>
      <dgm:t>
        <a:bodyPr/>
        <a:lstStyle/>
        <a:p>
          <a:endParaRPr lang="en-US"/>
        </a:p>
      </dgm:t>
    </dgm:pt>
    <dgm:pt modelId="{E23EDE60-B888-43C2-8B21-AC0517CE0AD5}">
      <dgm:prSet/>
      <dgm:spPr/>
      <dgm:t>
        <a:bodyPr/>
        <a:lstStyle/>
        <a:p>
          <a:r>
            <a:rPr lang="en-US"/>
            <a:t>Encourage pupils to talk together in home languages </a:t>
          </a:r>
        </a:p>
      </dgm:t>
    </dgm:pt>
    <dgm:pt modelId="{3C2A7694-7AD4-49D9-B336-497BCA2D444B}" type="parTrans" cxnId="{B484F9D2-D2DE-49D5-A482-0A444EA6EE9D}">
      <dgm:prSet/>
      <dgm:spPr/>
      <dgm:t>
        <a:bodyPr/>
        <a:lstStyle/>
        <a:p>
          <a:endParaRPr lang="en-US"/>
        </a:p>
      </dgm:t>
    </dgm:pt>
    <dgm:pt modelId="{06601361-39DF-4B2F-8A20-B45CE9F6F62D}" type="sibTrans" cxnId="{B484F9D2-D2DE-49D5-A482-0A444EA6EE9D}">
      <dgm:prSet/>
      <dgm:spPr/>
      <dgm:t>
        <a:bodyPr/>
        <a:lstStyle/>
        <a:p>
          <a:endParaRPr lang="en-US"/>
        </a:p>
      </dgm:t>
    </dgm:pt>
    <dgm:pt modelId="{04F216B2-22DC-4452-BD32-0D59A0A34137}">
      <dgm:prSet/>
      <dgm:spPr/>
      <dgm:t>
        <a:bodyPr/>
        <a:lstStyle/>
        <a:p>
          <a:r>
            <a:rPr lang="en-US"/>
            <a:t>Value and praise bilingual competence </a:t>
          </a:r>
        </a:p>
      </dgm:t>
    </dgm:pt>
    <dgm:pt modelId="{1D143E28-D560-403A-9E20-E751674D2833}" type="parTrans" cxnId="{AE9BFFAB-5442-479F-A07F-59DCB880CF7B}">
      <dgm:prSet/>
      <dgm:spPr/>
      <dgm:t>
        <a:bodyPr/>
        <a:lstStyle/>
        <a:p>
          <a:endParaRPr lang="en-US"/>
        </a:p>
      </dgm:t>
    </dgm:pt>
    <dgm:pt modelId="{7ECC903A-A8AF-4B5C-BD9B-D0D9ED6F8A3C}" type="sibTrans" cxnId="{AE9BFFAB-5442-479F-A07F-59DCB880CF7B}">
      <dgm:prSet/>
      <dgm:spPr/>
      <dgm:t>
        <a:bodyPr/>
        <a:lstStyle/>
        <a:p>
          <a:endParaRPr lang="en-US"/>
        </a:p>
      </dgm:t>
    </dgm:pt>
    <dgm:pt modelId="{E99448A5-168B-479A-B423-5D501E032B98}">
      <dgm:prSet/>
      <dgm:spPr/>
      <dgm:t>
        <a:bodyPr/>
        <a:lstStyle/>
        <a:p>
          <a:r>
            <a:rPr lang="en-US"/>
            <a:t>Treat heritage visits as a positive experience </a:t>
          </a:r>
        </a:p>
      </dgm:t>
    </dgm:pt>
    <dgm:pt modelId="{7115AC2C-9B57-46F5-BE0B-6ED1B8EAA16B}" type="parTrans" cxnId="{DA9F3364-3726-4EEF-A7DB-956853E4DAAF}">
      <dgm:prSet/>
      <dgm:spPr/>
      <dgm:t>
        <a:bodyPr/>
        <a:lstStyle/>
        <a:p>
          <a:endParaRPr lang="en-US"/>
        </a:p>
      </dgm:t>
    </dgm:pt>
    <dgm:pt modelId="{1882B35C-2508-437D-8CAE-1AE8EBDCE8F6}" type="sibTrans" cxnId="{DA9F3364-3726-4EEF-A7DB-956853E4DAAF}">
      <dgm:prSet/>
      <dgm:spPr/>
      <dgm:t>
        <a:bodyPr/>
        <a:lstStyle/>
        <a:p>
          <a:endParaRPr lang="en-US"/>
        </a:p>
      </dgm:t>
    </dgm:pt>
    <dgm:pt modelId="{2B03B574-79A5-4803-9FE0-E4A5BA0E7131}">
      <dgm:prSet/>
      <dgm:spPr/>
      <dgm:t>
        <a:bodyPr/>
        <a:lstStyle/>
        <a:p>
          <a:r>
            <a:rPr lang="en-US"/>
            <a:t>Welcome home language support from bilingual staff </a:t>
          </a:r>
        </a:p>
      </dgm:t>
    </dgm:pt>
    <dgm:pt modelId="{FA77D7E2-B090-4DAF-84B9-A8884CF2D08E}" type="parTrans" cxnId="{88C4BB61-4911-47F0-A061-528EECD9BFBF}">
      <dgm:prSet/>
      <dgm:spPr/>
      <dgm:t>
        <a:bodyPr/>
        <a:lstStyle/>
        <a:p>
          <a:endParaRPr lang="en-US"/>
        </a:p>
      </dgm:t>
    </dgm:pt>
    <dgm:pt modelId="{3860FA9D-BE23-4E37-8F12-086321982D05}" type="sibTrans" cxnId="{88C4BB61-4911-47F0-A061-528EECD9BFBF}">
      <dgm:prSet/>
      <dgm:spPr/>
      <dgm:t>
        <a:bodyPr/>
        <a:lstStyle/>
        <a:p>
          <a:endParaRPr lang="en-US"/>
        </a:p>
      </dgm:t>
    </dgm:pt>
    <dgm:pt modelId="{F51045B1-31ED-4510-9A89-DE63BD9BA3EF}">
      <dgm:prSet/>
      <dgm:spPr/>
      <dgm:t>
        <a:bodyPr/>
        <a:lstStyle/>
        <a:p>
          <a:r>
            <a:rPr lang="en-US"/>
            <a:t>Encourage the use of bilingual dictionaries and word lists </a:t>
          </a:r>
        </a:p>
      </dgm:t>
    </dgm:pt>
    <dgm:pt modelId="{BE3DBB47-68C8-4301-9BFC-9ACD5390F0D9}" type="parTrans" cxnId="{45496309-39EE-447D-B676-87CBAD7C22F9}">
      <dgm:prSet/>
      <dgm:spPr/>
      <dgm:t>
        <a:bodyPr/>
        <a:lstStyle/>
        <a:p>
          <a:endParaRPr lang="en-US"/>
        </a:p>
      </dgm:t>
    </dgm:pt>
    <dgm:pt modelId="{244547B4-69F8-4D7A-918D-A8D694F1FB42}" type="sibTrans" cxnId="{45496309-39EE-447D-B676-87CBAD7C22F9}">
      <dgm:prSet/>
      <dgm:spPr/>
      <dgm:t>
        <a:bodyPr/>
        <a:lstStyle/>
        <a:p>
          <a:endParaRPr lang="en-US"/>
        </a:p>
      </dgm:t>
    </dgm:pt>
    <dgm:pt modelId="{631F507B-CA77-472E-8E85-507426D938F7}">
      <dgm:prSet/>
      <dgm:spPr/>
      <dgm:t>
        <a:bodyPr/>
        <a:lstStyle/>
        <a:p>
          <a:r>
            <a:rPr lang="en-US"/>
            <a:t>Encourage literate pupils to read and write in their home language </a:t>
          </a:r>
        </a:p>
      </dgm:t>
    </dgm:pt>
    <dgm:pt modelId="{16DF78EB-2FB6-4B92-9E47-9E887F20DEBC}" type="parTrans" cxnId="{9AE3BEC7-9334-4B6F-9B52-2D93D41BAFE2}">
      <dgm:prSet/>
      <dgm:spPr/>
      <dgm:t>
        <a:bodyPr/>
        <a:lstStyle/>
        <a:p>
          <a:endParaRPr lang="en-US"/>
        </a:p>
      </dgm:t>
    </dgm:pt>
    <dgm:pt modelId="{9E178D37-8C58-460E-BBA0-380EBC22E685}" type="sibTrans" cxnId="{9AE3BEC7-9334-4B6F-9B52-2D93D41BAFE2}">
      <dgm:prSet/>
      <dgm:spPr/>
      <dgm:t>
        <a:bodyPr/>
        <a:lstStyle/>
        <a:p>
          <a:endParaRPr lang="en-US"/>
        </a:p>
      </dgm:t>
    </dgm:pt>
    <dgm:pt modelId="{49A1E5DF-9DF9-482C-A968-2AFD3F39AE73}">
      <dgm:prSet/>
      <dgm:spPr/>
      <dgm:t>
        <a:bodyPr/>
        <a:lstStyle/>
        <a:p>
          <a:r>
            <a:rPr lang="en-US"/>
            <a:t>Provide books written in different languages </a:t>
          </a:r>
        </a:p>
      </dgm:t>
    </dgm:pt>
    <dgm:pt modelId="{997B286E-3D92-4FAB-B7B8-C76D157E658A}" type="parTrans" cxnId="{6AB5112C-4683-4813-A285-38FD5ADB7515}">
      <dgm:prSet/>
      <dgm:spPr/>
      <dgm:t>
        <a:bodyPr/>
        <a:lstStyle/>
        <a:p>
          <a:endParaRPr lang="en-US"/>
        </a:p>
      </dgm:t>
    </dgm:pt>
    <dgm:pt modelId="{0A74800B-7E51-430E-B844-6C903E4678AF}" type="sibTrans" cxnId="{6AB5112C-4683-4813-A285-38FD5ADB7515}">
      <dgm:prSet/>
      <dgm:spPr/>
      <dgm:t>
        <a:bodyPr/>
        <a:lstStyle/>
        <a:p>
          <a:endParaRPr lang="en-US"/>
        </a:p>
      </dgm:t>
    </dgm:pt>
    <dgm:pt modelId="{1D33451B-740B-401D-B29A-891948166C6F}">
      <dgm:prSet/>
      <dgm:spPr/>
      <dgm:t>
        <a:bodyPr/>
        <a:lstStyle/>
        <a:p>
          <a:r>
            <a:rPr lang="en-US"/>
            <a:t>Encourage children and young people to attend community language classes </a:t>
          </a:r>
        </a:p>
      </dgm:t>
    </dgm:pt>
    <dgm:pt modelId="{F5E9533A-6F38-44C7-B0C0-1A0690938BCF}" type="parTrans" cxnId="{5D63E05C-80F2-4146-8960-B1E1A2CABB4C}">
      <dgm:prSet/>
      <dgm:spPr/>
      <dgm:t>
        <a:bodyPr/>
        <a:lstStyle/>
        <a:p>
          <a:endParaRPr lang="en-US"/>
        </a:p>
      </dgm:t>
    </dgm:pt>
    <dgm:pt modelId="{CF7BA1CD-A1CB-4549-BCE4-8D35D0969294}" type="sibTrans" cxnId="{5D63E05C-80F2-4146-8960-B1E1A2CABB4C}">
      <dgm:prSet/>
      <dgm:spPr/>
      <dgm:t>
        <a:bodyPr/>
        <a:lstStyle/>
        <a:p>
          <a:endParaRPr lang="en-US"/>
        </a:p>
      </dgm:t>
    </dgm:pt>
    <dgm:pt modelId="{3835B9C7-0C82-413A-8A5C-AA217F14ACDA}">
      <dgm:prSet/>
      <dgm:spPr/>
      <dgm:t>
        <a:bodyPr/>
        <a:lstStyle/>
        <a:p>
          <a:r>
            <a:rPr lang="en-US"/>
            <a:t>Present senior pupils for home language examinations </a:t>
          </a:r>
        </a:p>
      </dgm:t>
    </dgm:pt>
    <dgm:pt modelId="{CF177CC2-40C2-4678-A485-E3D4A818A9D5}" type="parTrans" cxnId="{04348C15-1D0E-47D6-A5C8-8F1D0F6CB610}">
      <dgm:prSet/>
      <dgm:spPr/>
      <dgm:t>
        <a:bodyPr/>
        <a:lstStyle/>
        <a:p>
          <a:endParaRPr lang="en-US"/>
        </a:p>
      </dgm:t>
    </dgm:pt>
    <dgm:pt modelId="{BEAD654D-1103-4467-B15A-66873C5CDDC6}" type="sibTrans" cxnId="{04348C15-1D0E-47D6-A5C8-8F1D0F6CB610}">
      <dgm:prSet/>
      <dgm:spPr/>
      <dgm:t>
        <a:bodyPr/>
        <a:lstStyle/>
        <a:p>
          <a:endParaRPr lang="en-US"/>
        </a:p>
      </dgm:t>
    </dgm:pt>
    <dgm:pt modelId="{625E43C2-7CE7-4B01-8F36-AD9B26B26075}" type="pres">
      <dgm:prSet presAssocID="{BB6AF48D-5390-4868-90AA-951A54FD1997}" presName="linear" presStyleCnt="0">
        <dgm:presLayoutVars>
          <dgm:animLvl val="lvl"/>
          <dgm:resizeHandles val="exact"/>
        </dgm:presLayoutVars>
      </dgm:prSet>
      <dgm:spPr/>
    </dgm:pt>
    <dgm:pt modelId="{6A428C05-BBA3-44A2-BF66-BC68F2514115}" type="pres">
      <dgm:prSet presAssocID="{26BFC852-64BF-4635-952D-1C9A77BEA4DF}" presName="parentText" presStyleLbl="node1" presStyleIdx="0" presStyleCnt="1">
        <dgm:presLayoutVars>
          <dgm:chMax val="0"/>
          <dgm:bulletEnabled val="1"/>
        </dgm:presLayoutVars>
      </dgm:prSet>
      <dgm:spPr/>
    </dgm:pt>
    <dgm:pt modelId="{753B26AA-F6CE-444B-9361-92594FCC97BA}" type="pres">
      <dgm:prSet presAssocID="{26BFC852-64BF-4635-952D-1C9A77BEA4DF}" presName="childText" presStyleLbl="revTx" presStyleIdx="0" presStyleCnt="1">
        <dgm:presLayoutVars>
          <dgm:bulletEnabled val="1"/>
        </dgm:presLayoutVars>
      </dgm:prSet>
      <dgm:spPr/>
    </dgm:pt>
  </dgm:ptLst>
  <dgm:cxnLst>
    <dgm:cxn modelId="{507C0600-756D-4E01-A8D8-307DAEDCC950}" type="presOf" srcId="{1D33451B-740B-401D-B29A-891948166C6F}" destId="{753B26AA-F6CE-444B-9361-92594FCC97BA}" srcOrd="0" destOrd="7" presId="urn:microsoft.com/office/officeart/2005/8/layout/vList2"/>
    <dgm:cxn modelId="{918A8A06-1BBF-4DFB-8CD6-85514A2B9DA0}" type="presOf" srcId="{2B03B574-79A5-4803-9FE0-E4A5BA0E7131}" destId="{753B26AA-F6CE-444B-9361-92594FCC97BA}" srcOrd="0" destOrd="3" presId="urn:microsoft.com/office/officeart/2005/8/layout/vList2"/>
    <dgm:cxn modelId="{45496309-39EE-447D-B676-87CBAD7C22F9}" srcId="{26BFC852-64BF-4635-952D-1C9A77BEA4DF}" destId="{F51045B1-31ED-4510-9A89-DE63BD9BA3EF}" srcOrd="4" destOrd="0" parTransId="{BE3DBB47-68C8-4301-9BFC-9ACD5390F0D9}" sibTransId="{244547B4-69F8-4D7A-918D-A8D694F1FB42}"/>
    <dgm:cxn modelId="{04348C15-1D0E-47D6-A5C8-8F1D0F6CB610}" srcId="{26BFC852-64BF-4635-952D-1C9A77BEA4DF}" destId="{3835B9C7-0C82-413A-8A5C-AA217F14ACDA}" srcOrd="8" destOrd="0" parTransId="{CF177CC2-40C2-4678-A485-E3D4A818A9D5}" sibTransId="{BEAD654D-1103-4467-B15A-66873C5CDDC6}"/>
    <dgm:cxn modelId="{AE46AB1D-00F0-4453-89BF-BCB51B0769C8}" srcId="{BB6AF48D-5390-4868-90AA-951A54FD1997}" destId="{26BFC852-64BF-4635-952D-1C9A77BEA4DF}" srcOrd="0" destOrd="0" parTransId="{D9B96CA8-6054-491B-9564-C797AF6EC212}" sibTransId="{37F749DB-6898-4F84-946B-8BE5CFDC2E86}"/>
    <dgm:cxn modelId="{6AB5112C-4683-4813-A285-38FD5ADB7515}" srcId="{26BFC852-64BF-4635-952D-1C9A77BEA4DF}" destId="{49A1E5DF-9DF9-482C-A968-2AFD3F39AE73}" srcOrd="6" destOrd="0" parTransId="{997B286E-3D92-4FAB-B7B8-C76D157E658A}" sibTransId="{0A74800B-7E51-430E-B844-6C903E4678AF}"/>
    <dgm:cxn modelId="{08CBD82C-63EC-4B8A-A7E4-57B3AC9B7F12}" type="presOf" srcId="{E99448A5-168B-479A-B423-5D501E032B98}" destId="{753B26AA-F6CE-444B-9361-92594FCC97BA}" srcOrd="0" destOrd="2" presId="urn:microsoft.com/office/officeart/2005/8/layout/vList2"/>
    <dgm:cxn modelId="{B284063B-2311-4C17-B82B-79AEA0097A28}" type="presOf" srcId="{631F507B-CA77-472E-8E85-507426D938F7}" destId="{753B26AA-F6CE-444B-9361-92594FCC97BA}" srcOrd="0" destOrd="5" presId="urn:microsoft.com/office/officeart/2005/8/layout/vList2"/>
    <dgm:cxn modelId="{5D63E05C-80F2-4146-8960-B1E1A2CABB4C}" srcId="{26BFC852-64BF-4635-952D-1C9A77BEA4DF}" destId="{1D33451B-740B-401D-B29A-891948166C6F}" srcOrd="7" destOrd="0" parTransId="{F5E9533A-6F38-44C7-B0C0-1A0690938BCF}" sibTransId="{CF7BA1CD-A1CB-4549-BCE4-8D35D0969294}"/>
    <dgm:cxn modelId="{88C4BB61-4911-47F0-A061-528EECD9BFBF}" srcId="{26BFC852-64BF-4635-952D-1C9A77BEA4DF}" destId="{2B03B574-79A5-4803-9FE0-E4A5BA0E7131}" srcOrd="3" destOrd="0" parTransId="{FA77D7E2-B090-4DAF-84B9-A8884CF2D08E}" sibTransId="{3860FA9D-BE23-4E37-8F12-086321982D05}"/>
    <dgm:cxn modelId="{DC2B2243-5BC3-425C-9508-299E00C67959}" type="presOf" srcId="{E23EDE60-B888-43C2-8B21-AC0517CE0AD5}" destId="{753B26AA-F6CE-444B-9361-92594FCC97BA}" srcOrd="0" destOrd="0" presId="urn:microsoft.com/office/officeart/2005/8/layout/vList2"/>
    <dgm:cxn modelId="{DA9F3364-3726-4EEF-A7DB-956853E4DAAF}" srcId="{26BFC852-64BF-4635-952D-1C9A77BEA4DF}" destId="{E99448A5-168B-479A-B423-5D501E032B98}" srcOrd="2" destOrd="0" parTransId="{7115AC2C-9B57-46F5-BE0B-6ED1B8EAA16B}" sibTransId="{1882B35C-2508-437D-8CAE-1AE8EBDCE8F6}"/>
    <dgm:cxn modelId="{B6FFDF64-0FC5-4B90-982C-DF94D975E8A6}" type="presOf" srcId="{F51045B1-31ED-4510-9A89-DE63BD9BA3EF}" destId="{753B26AA-F6CE-444B-9361-92594FCC97BA}" srcOrd="0" destOrd="4" presId="urn:microsoft.com/office/officeart/2005/8/layout/vList2"/>
    <dgm:cxn modelId="{879C6D45-1BE4-48A8-B693-451864A2D7FE}" type="presOf" srcId="{26BFC852-64BF-4635-952D-1C9A77BEA4DF}" destId="{6A428C05-BBA3-44A2-BF66-BC68F2514115}" srcOrd="0" destOrd="0" presId="urn:microsoft.com/office/officeart/2005/8/layout/vList2"/>
    <dgm:cxn modelId="{13FB2C6D-84B1-4C20-B1B9-24B4DAB23418}" type="presOf" srcId="{04F216B2-22DC-4452-BD32-0D59A0A34137}" destId="{753B26AA-F6CE-444B-9361-92594FCC97BA}" srcOrd="0" destOrd="1" presId="urn:microsoft.com/office/officeart/2005/8/layout/vList2"/>
    <dgm:cxn modelId="{AE9BFFAB-5442-479F-A07F-59DCB880CF7B}" srcId="{26BFC852-64BF-4635-952D-1C9A77BEA4DF}" destId="{04F216B2-22DC-4452-BD32-0D59A0A34137}" srcOrd="1" destOrd="0" parTransId="{1D143E28-D560-403A-9E20-E751674D2833}" sibTransId="{7ECC903A-A8AF-4B5C-BD9B-D0D9ED6F8A3C}"/>
    <dgm:cxn modelId="{7D3D9EB1-D757-4C43-ABD5-C1E7F294B07A}" type="presOf" srcId="{3835B9C7-0C82-413A-8A5C-AA217F14ACDA}" destId="{753B26AA-F6CE-444B-9361-92594FCC97BA}" srcOrd="0" destOrd="8" presId="urn:microsoft.com/office/officeart/2005/8/layout/vList2"/>
    <dgm:cxn modelId="{9AE3BEC7-9334-4B6F-9B52-2D93D41BAFE2}" srcId="{26BFC852-64BF-4635-952D-1C9A77BEA4DF}" destId="{631F507B-CA77-472E-8E85-507426D938F7}" srcOrd="5" destOrd="0" parTransId="{16DF78EB-2FB6-4B92-9E47-9E887F20DEBC}" sibTransId="{9E178D37-8C58-460E-BBA0-380EBC22E685}"/>
    <dgm:cxn modelId="{850821C9-EE6B-4673-9268-CBC5017173A8}" type="presOf" srcId="{49A1E5DF-9DF9-482C-A968-2AFD3F39AE73}" destId="{753B26AA-F6CE-444B-9361-92594FCC97BA}" srcOrd="0" destOrd="6" presId="urn:microsoft.com/office/officeart/2005/8/layout/vList2"/>
    <dgm:cxn modelId="{B484F9D2-D2DE-49D5-A482-0A444EA6EE9D}" srcId="{26BFC852-64BF-4635-952D-1C9A77BEA4DF}" destId="{E23EDE60-B888-43C2-8B21-AC0517CE0AD5}" srcOrd="0" destOrd="0" parTransId="{3C2A7694-7AD4-49D9-B336-497BCA2D444B}" sibTransId="{06601361-39DF-4B2F-8A20-B45CE9F6F62D}"/>
    <dgm:cxn modelId="{3E3686EF-920D-4C99-8E84-CA80C3418866}" type="presOf" srcId="{BB6AF48D-5390-4868-90AA-951A54FD1997}" destId="{625E43C2-7CE7-4B01-8F36-AD9B26B26075}" srcOrd="0" destOrd="0" presId="urn:microsoft.com/office/officeart/2005/8/layout/vList2"/>
    <dgm:cxn modelId="{B9EE870A-16E9-4440-9FD8-446E9C46ED6C}" type="presParOf" srcId="{625E43C2-7CE7-4B01-8F36-AD9B26B26075}" destId="{6A428C05-BBA3-44A2-BF66-BC68F2514115}" srcOrd="0" destOrd="0" presId="urn:microsoft.com/office/officeart/2005/8/layout/vList2"/>
    <dgm:cxn modelId="{E124C4B9-CE2A-4331-A351-17939B57FF00}" type="presParOf" srcId="{625E43C2-7CE7-4B01-8F36-AD9B26B26075}" destId="{753B26AA-F6CE-444B-9361-92594FCC97BA}"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86D38F-A392-4D3E-A35E-A7ECCD4F00D2}">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CC77ED-44DA-439E-8927-91D62CC125A2}">
      <dsp:nvSpPr>
        <dsp:cNvPr id="0" name=""/>
        <dsp:cNvSpPr/>
      </dsp:nvSpPr>
      <dsp:spPr>
        <a:xfrm>
          <a:off x="0" y="0"/>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The AIS EAL team works in partnership with parents/carers, schools and other agencies to promote equality of opportunity through the process of inclusion. </a:t>
          </a:r>
        </a:p>
      </dsp:txBody>
      <dsp:txXfrm>
        <a:off x="0" y="0"/>
        <a:ext cx="10515600" cy="2175669"/>
      </dsp:txXfrm>
    </dsp:sp>
    <dsp:sp modelId="{DBB4BBD4-0B38-4920-992E-BA48E7C0D77A}">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6BFCFB-F085-4321-B1AA-82656DEA0E04}">
      <dsp:nvSpPr>
        <dsp:cNvPr id="0" name=""/>
        <dsp:cNvSpPr/>
      </dsp:nvSpPr>
      <dsp:spPr>
        <a:xfrm>
          <a:off x="0" y="2175669"/>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Our work involves ensuring access to the curriculum, raising self-esteem and valuing bilingual children and young people’s linguistic and cultural backgrounds. </a:t>
          </a:r>
        </a:p>
      </dsp:txBody>
      <dsp:txXfrm>
        <a:off x="0" y="2175669"/>
        <a:ext cx="10515600" cy="217566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67BAE-D260-44A6-9179-986877707543}">
      <dsp:nvSpPr>
        <dsp:cNvPr id="0" name=""/>
        <dsp:cNvSpPr/>
      </dsp:nvSpPr>
      <dsp:spPr>
        <a:xfrm>
          <a:off x="6355" y="385135"/>
          <a:ext cx="815440" cy="81544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FB27A4-B55A-4CDE-9E31-7467B9A49D28}">
      <dsp:nvSpPr>
        <dsp:cNvPr id="0" name=""/>
        <dsp:cNvSpPr/>
      </dsp:nvSpPr>
      <dsp:spPr>
        <a:xfrm>
          <a:off x="177598" y="556378"/>
          <a:ext cx="472955" cy="4729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3613C6-6B69-4D07-ACCB-2408A44F7141}">
      <dsp:nvSpPr>
        <dsp:cNvPr id="0" name=""/>
        <dsp:cNvSpPr/>
      </dsp:nvSpPr>
      <dsp:spPr>
        <a:xfrm>
          <a:off x="996533" y="385135"/>
          <a:ext cx="1922109" cy="81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u="sng" kern="1200" dirty="0"/>
            <a:t>Information Gap</a:t>
          </a:r>
          <a:r>
            <a:rPr lang="en-US" sz="1100" kern="1200" dirty="0"/>
            <a:t>: this is one of the simplest ways of encouraging pupils to interact. Using charts, graphs, timelines or text, one pupil has information that the other needs. They must ask and answer questions to complete the task. </a:t>
          </a:r>
        </a:p>
      </dsp:txBody>
      <dsp:txXfrm>
        <a:off x="996533" y="385135"/>
        <a:ext cx="1922109" cy="815440"/>
      </dsp:txXfrm>
    </dsp:sp>
    <dsp:sp modelId="{76E53B1E-B717-42DF-9D69-978B5B1542D1}">
      <dsp:nvSpPr>
        <dsp:cNvPr id="0" name=""/>
        <dsp:cNvSpPr/>
      </dsp:nvSpPr>
      <dsp:spPr>
        <a:xfrm>
          <a:off x="3253556" y="385135"/>
          <a:ext cx="815440" cy="81544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D1A4C6-7DDE-4AF6-89CA-EB688F603D59}">
      <dsp:nvSpPr>
        <dsp:cNvPr id="0" name=""/>
        <dsp:cNvSpPr/>
      </dsp:nvSpPr>
      <dsp:spPr>
        <a:xfrm>
          <a:off x="3424799" y="556378"/>
          <a:ext cx="472955" cy="4729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2E1731-E729-47C9-BECC-E123D421767B}">
      <dsp:nvSpPr>
        <dsp:cNvPr id="0" name=""/>
        <dsp:cNvSpPr/>
      </dsp:nvSpPr>
      <dsp:spPr>
        <a:xfrm>
          <a:off x="4243734" y="385135"/>
          <a:ext cx="1922109" cy="81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u="sng" kern="1200" dirty="0"/>
            <a:t>Matching Activities</a:t>
          </a:r>
          <a:r>
            <a:rPr lang="en-US" sz="1100" kern="1200" dirty="0"/>
            <a:t>: help pupils to explore thinking and language skills such as identifying, describing or defining cause and effect. </a:t>
          </a:r>
        </a:p>
      </dsp:txBody>
      <dsp:txXfrm>
        <a:off x="4243734" y="385135"/>
        <a:ext cx="1922109" cy="815440"/>
      </dsp:txXfrm>
    </dsp:sp>
    <dsp:sp modelId="{D56ED03D-3426-4F07-B3C3-15AF69966B80}">
      <dsp:nvSpPr>
        <dsp:cNvPr id="0" name=""/>
        <dsp:cNvSpPr/>
      </dsp:nvSpPr>
      <dsp:spPr>
        <a:xfrm>
          <a:off x="6355" y="2029092"/>
          <a:ext cx="815440" cy="81544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CE1360-881A-4DEB-9686-1D94BCD589FD}">
      <dsp:nvSpPr>
        <dsp:cNvPr id="0" name=""/>
        <dsp:cNvSpPr/>
      </dsp:nvSpPr>
      <dsp:spPr>
        <a:xfrm>
          <a:off x="177598" y="2200334"/>
          <a:ext cx="472955" cy="4729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170EAE-20BD-42FE-B526-CF3CD1F829E8}">
      <dsp:nvSpPr>
        <dsp:cNvPr id="0" name=""/>
        <dsp:cNvSpPr/>
      </dsp:nvSpPr>
      <dsp:spPr>
        <a:xfrm>
          <a:off x="996533" y="2029092"/>
          <a:ext cx="1922109" cy="81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u="sng" kern="1200" dirty="0"/>
            <a:t>Sorting Activities</a:t>
          </a:r>
          <a:r>
            <a:rPr lang="en-US" sz="1100" kern="1200" dirty="0"/>
            <a:t>: this type of activity encourages children to apply criteria and use the thinking and language of classification, </a:t>
          </a:r>
          <a:r>
            <a:rPr lang="en-US" sz="1100" kern="1200" dirty="0" err="1"/>
            <a:t>generalising</a:t>
          </a:r>
          <a:r>
            <a:rPr lang="en-US" sz="1100" kern="1200" dirty="0"/>
            <a:t> or defining a group.</a:t>
          </a:r>
        </a:p>
      </dsp:txBody>
      <dsp:txXfrm>
        <a:off x="996533" y="2029092"/>
        <a:ext cx="1922109" cy="815440"/>
      </dsp:txXfrm>
    </dsp:sp>
    <dsp:sp modelId="{3D489E1A-A1D6-489E-AD7C-66BF4025154D}">
      <dsp:nvSpPr>
        <dsp:cNvPr id="0" name=""/>
        <dsp:cNvSpPr/>
      </dsp:nvSpPr>
      <dsp:spPr>
        <a:xfrm>
          <a:off x="3253556" y="2029092"/>
          <a:ext cx="815440" cy="81544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FD9AC4-22BE-42A4-BA50-40B8A6BA6882}">
      <dsp:nvSpPr>
        <dsp:cNvPr id="0" name=""/>
        <dsp:cNvSpPr/>
      </dsp:nvSpPr>
      <dsp:spPr>
        <a:xfrm>
          <a:off x="3424799" y="2200334"/>
          <a:ext cx="472955" cy="47295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1129E5-EC76-4F00-B54A-2D2395FF4B3B}">
      <dsp:nvSpPr>
        <dsp:cNvPr id="0" name=""/>
        <dsp:cNvSpPr/>
      </dsp:nvSpPr>
      <dsp:spPr>
        <a:xfrm>
          <a:off x="4243734" y="2029092"/>
          <a:ext cx="1922109" cy="81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u="sng" kern="1200" dirty="0"/>
            <a:t>Sequencing Activities</a:t>
          </a:r>
          <a:r>
            <a:rPr lang="en-US" sz="1100" kern="1200" dirty="0"/>
            <a:t>: in order to complete a task pupils have to collaborate while thinking and talking about the order of events, instructions or descriptions of processes.</a:t>
          </a:r>
        </a:p>
      </dsp:txBody>
      <dsp:txXfrm>
        <a:off x="4243734" y="2029092"/>
        <a:ext cx="1922109" cy="815440"/>
      </dsp:txXfrm>
    </dsp:sp>
    <dsp:sp modelId="{14DC8C8A-D108-4A1E-A993-4FE6BE69F969}">
      <dsp:nvSpPr>
        <dsp:cNvPr id="0" name=""/>
        <dsp:cNvSpPr/>
      </dsp:nvSpPr>
      <dsp:spPr>
        <a:xfrm>
          <a:off x="6355" y="3673049"/>
          <a:ext cx="815440" cy="81544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868BAB-327F-4319-B7C3-67C3698A5C4B}">
      <dsp:nvSpPr>
        <dsp:cNvPr id="0" name=""/>
        <dsp:cNvSpPr/>
      </dsp:nvSpPr>
      <dsp:spPr>
        <a:xfrm>
          <a:off x="177598" y="3844291"/>
          <a:ext cx="472955" cy="47295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815E71-B5BB-4297-AABD-D18C5FC0C066}">
      <dsp:nvSpPr>
        <dsp:cNvPr id="0" name=""/>
        <dsp:cNvSpPr/>
      </dsp:nvSpPr>
      <dsp:spPr>
        <a:xfrm>
          <a:off x="996533" y="3673049"/>
          <a:ext cx="1922109" cy="81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u="sng" kern="1200" dirty="0"/>
            <a:t>Ranking Activities</a:t>
          </a:r>
          <a:r>
            <a:rPr lang="en-US" sz="1100" kern="1200" dirty="0"/>
            <a:t>: by </a:t>
          </a:r>
          <a:r>
            <a:rPr lang="en-US" sz="1100" kern="1200" dirty="0" err="1"/>
            <a:t>organising</a:t>
          </a:r>
          <a:r>
            <a:rPr lang="en-US" sz="1100" kern="1200" dirty="0"/>
            <a:t> items or people according to a given criteria, pupils are encouraged to evaluate, estimate, measure or judge while using the appropriate language required. </a:t>
          </a:r>
        </a:p>
      </dsp:txBody>
      <dsp:txXfrm>
        <a:off x="996533" y="3673049"/>
        <a:ext cx="1922109" cy="8154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79ECE-4DF1-4D80-97AF-8C5C6CE580AE}">
      <dsp:nvSpPr>
        <dsp:cNvPr id="0" name=""/>
        <dsp:cNvSpPr/>
      </dsp:nvSpPr>
      <dsp:spPr>
        <a:xfrm>
          <a:off x="0" y="222801"/>
          <a:ext cx="7559504" cy="95340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Supporting Learning in the Classroom</a:t>
          </a:r>
          <a:endParaRPr lang="en-US" sz="2400" kern="1200" dirty="0"/>
        </a:p>
      </dsp:txBody>
      <dsp:txXfrm>
        <a:off x="46541" y="269342"/>
        <a:ext cx="7466422" cy="860321"/>
      </dsp:txXfrm>
    </dsp:sp>
    <dsp:sp modelId="{E89A8993-D6E6-4E0B-BB37-4E2F1E71ED35}">
      <dsp:nvSpPr>
        <dsp:cNvPr id="0" name=""/>
        <dsp:cNvSpPr/>
      </dsp:nvSpPr>
      <dsp:spPr>
        <a:xfrm>
          <a:off x="0" y="1245324"/>
          <a:ext cx="7559504" cy="953403"/>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1. Using the first language to</a:t>
          </a:r>
        </a:p>
      </dsp:txBody>
      <dsp:txXfrm>
        <a:off x="46541" y="1291865"/>
        <a:ext cx="7466422" cy="860321"/>
      </dsp:txXfrm>
    </dsp:sp>
    <dsp:sp modelId="{CB9AB02C-CB6A-4E4B-BAE3-70646A50B4CA}">
      <dsp:nvSpPr>
        <dsp:cNvPr id="0" name=""/>
        <dsp:cNvSpPr/>
      </dsp:nvSpPr>
      <dsp:spPr>
        <a:xfrm>
          <a:off x="0" y="2198728"/>
          <a:ext cx="7559504" cy="1887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014"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interpret teacher’s instructions.</a:t>
          </a:r>
        </a:p>
        <a:p>
          <a:pPr marL="171450" lvl="1" indent="-171450" algn="l" defTabSz="844550">
            <a:lnSpc>
              <a:spcPct val="90000"/>
            </a:lnSpc>
            <a:spcBef>
              <a:spcPct val="0"/>
            </a:spcBef>
            <a:spcAft>
              <a:spcPct val="20000"/>
            </a:spcAft>
            <a:buChar char="•"/>
          </a:pPr>
          <a:r>
            <a:rPr lang="en-US" sz="1900" kern="1200" dirty="0"/>
            <a:t>help pupils complete tasks by redefining words and phrases critical to understanding in English or L1.</a:t>
          </a:r>
        </a:p>
        <a:p>
          <a:pPr marL="171450" lvl="1" indent="-171450" algn="l" defTabSz="844550">
            <a:lnSpc>
              <a:spcPct val="90000"/>
            </a:lnSpc>
            <a:spcBef>
              <a:spcPct val="0"/>
            </a:spcBef>
            <a:spcAft>
              <a:spcPct val="20000"/>
            </a:spcAft>
            <a:buChar char="•"/>
          </a:pPr>
          <a:r>
            <a:rPr lang="en-US" sz="1900" kern="1200" dirty="0"/>
            <a:t>develop skills for learning (use of dictionary/developing vocabulary)</a:t>
          </a:r>
        </a:p>
        <a:p>
          <a:pPr marL="171450" lvl="1" indent="-171450" algn="l" defTabSz="844550">
            <a:lnSpc>
              <a:spcPct val="90000"/>
            </a:lnSpc>
            <a:spcBef>
              <a:spcPct val="0"/>
            </a:spcBef>
            <a:spcAft>
              <a:spcPct val="20000"/>
            </a:spcAft>
            <a:buChar char="•"/>
          </a:pPr>
          <a:r>
            <a:rPr lang="en-US" sz="1900" kern="1200" dirty="0"/>
            <a:t>support conceptual development by oral explanation.</a:t>
          </a:r>
        </a:p>
        <a:p>
          <a:pPr marL="171450" lvl="1" indent="-171450" algn="l" defTabSz="844550" rtl="0">
            <a:lnSpc>
              <a:spcPct val="90000"/>
            </a:lnSpc>
            <a:spcBef>
              <a:spcPct val="0"/>
            </a:spcBef>
            <a:spcAft>
              <a:spcPct val="20000"/>
            </a:spcAft>
            <a:buChar char="•"/>
          </a:pPr>
          <a:r>
            <a:rPr lang="en-US" sz="1900" kern="1200" dirty="0"/>
            <a:t>discuss any social /emotional</a:t>
          </a:r>
          <a:r>
            <a:rPr lang="en-US" sz="1900" b="1" kern="1200" dirty="0"/>
            <a:t> </a:t>
          </a:r>
          <a:r>
            <a:rPr lang="en-US" sz="1900" b="1" kern="1200" dirty="0">
              <a:latin typeface="Calibri Light" panose="020F0302020204030204"/>
            </a:rPr>
            <a:t>issues</a:t>
          </a:r>
        </a:p>
      </dsp:txBody>
      <dsp:txXfrm>
        <a:off x="0" y="2198728"/>
        <a:ext cx="7559504" cy="1887840"/>
      </dsp:txXfrm>
    </dsp:sp>
    <dsp:sp modelId="{2F90348C-27E4-4725-8E16-830D738BB74F}">
      <dsp:nvSpPr>
        <dsp:cNvPr id="0" name=""/>
        <dsp:cNvSpPr/>
      </dsp:nvSpPr>
      <dsp:spPr>
        <a:xfrm>
          <a:off x="0" y="4086568"/>
          <a:ext cx="7559504" cy="953403"/>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alibri Light" panose="020F0302020204030204"/>
            </a:rPr>
            <a:t>2</a:t>
          </a:r>
          <a:r>
            <a:rPr lang="en-US" sz="2400" kern="1200" dirty="0"/>
            <a:t>. Provide access to new learning by making links with previous learning, knowledge, home values and culture.</a:t>
          </a:r>
        </a:p>
      </dsp:txBody>
      <dsp:txXfrm>
        <a:off x="46541" y="4133109"/>
        <a:ext cx="7466422" cy="860321"/>
      </dsp:txXfrm>
    </dsp:sp>
    <dsp:sp modelId="{4DBBF1F0-0850-4A0B-BE0B-13E467ABB2DE}">
      <dsp:nvSpPr>
        <dsp:cNvPr id="0" name=""/>
        <dsp:cNvSpPr/>
      </dsp:nvSpPr>
      <dsp:spPr>
        <a:xfrm>
          <a:off x="0" y="5109092"/>
          <a:ext cx="7559504" cy="953403"/>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3. Contribute to pupil assessments and reports by feeding back to school staff on pupil progress.</a:t>
          </a:r>
        </a:p>
      </dsp:txBody>
      <dsp:txXfrm>
        <a:off x="46541" y="5155633"/>
        <a:ext cx="7466422" cy="86032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741BE-91F7-466C-BB81-DC182E15E2C8}">
      <dsp:nvSpPr>
        <dsp:cNvPr id="0" name=""/>
        <dsp:cNvSpPr/>
      </dsp:nvSpPr>
      <dsp:spPr>
        <a:xfrm>
          <a:off x="0" y="495143"/>
          <a:ext cx="6263640" cy="21996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provide support for parents at school events through interpreting information</a:t>
          </a:r>
        </a:p>
      </dsp:txBody>
      <dsp:txXfrm>
        <a:off x="107376" y="602519"/>
        <a:ext cx="6048888" cy="1984848"/>
      </dsp:txXfrm>
    </dsp:sp>
    <dsp:sp modelId="{3F22E048-B3CA-4CFD-9707-E23BD0471AC2}">
      <dsp:nvSpPr>
        <dsp:cNvPr id="0" name=""/>
        <dsp:cNvSpPr/>
      </dsp:nvSpPr>
      <dsp:spPr>
        <a:xfrm>
          <a:off x="0" y="2809944"/>
          <a:ext cx="6263640" cy="21996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home/school liaison including home visits for specific purposes.</a:t>
          </a:r>
        </a:p>
      </dsp:txBody>
      <dsp:txXfrm>
        <a:off x="107376" y="2917320"/>
        <a:ext cx="6048888" cy="19848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03F2F7-3466-4A03-BBF9-AD37DE9A20BA}">
      <dsp:nvSpPr>
        <dsp:cNvPr id="0" name=""/>
        <dsp:cNvSpPr/>
      </dsp:nvSpPr>
      <dsp:spPr>
        <a:xfrm>
          <a:off x="0" y="671"/>
          <a:ext cx="62636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151385-66C9-4365-AEF7-F48C502C706C}">
      <dsp:nvSpPr>
        <dsp:cNvPr id="0" name=""/>
        <dsp:cNvSpPr/>
      </dsp:nvSpPr>
      <dsp:spPr>
        <a:xfrm>
          <a:off x="0" y="671"/>
          <a:ext cx="6263640" cy="393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Our team</a:t>
          </a:r>
        </a:p>
      </dsp:txBody>
      <dsp:txXfrm>
        <a:off x="0" y="671"/>
        <a:ext cx="6263640" cy="393096"/>
      </dsp:txXfrm>
    </dsp:sp>
    <dsp:sp modelId="{47B25985-3730-47EC-A64A-092C2A7AA5F3}">
      <dsp:nvSpPr>
        <dsp:cNvPr id="0" name=""/>
        <dsp:cNvSpPr/>
      </dsp:nvSpPr>
      <dsp:spPr>
        <a:xfrm>
          <a:off x="0" y="393767"/>
          <a:ext cx="62636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9C7F6D-49B7-4ED7-9319-B810E168344D}">
      <dsp:nvSpPr>
        <dsp:cNvPr id="0" name=""/>
        <dsp:cNvSpPr/>
      </dsp:nvSpPr>
      <dsp:spPr>
        <a:xfrm>
          <a:off x="0" y="393767"/>
          <a:ext cx="6263640" cy="393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Background information</a:t>
          </a:r>
        </a:p>
      </dsp:txBody>
      <dsp:txXfrm>
        <a:off x="0" y="393767"/>
        <a:ext cx="6263640" cy="393096"/>
      </dsp:txXfrm>
    </dsp:sp>
    <dsp:sp modelId="{CFB04277-53D8-4903-98FF-34BEBFDBC8E5}">
      <dsp:nvSpPr>
        <dsp:cNvPr id="0" name=""/>
        <dsp:cNvSpPr/>
      </dsp:nvSpPr>
      <dsp:spPr>
        <a:xfrm>
          <a:off x="0" y="786863"/>
          <a:ext cx="62636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D383C0-F34C-47EF-84B4-3AE937A78B0C}">
      <dsp:nvSpPr>
        <dsp:cNvPr id="0" name=""/>
        <dsp:cNvSpPr/>
      </dsp:nvSpPr>
      <dsp:spPr>
        <a:xfrm>
          <a:off x="0" y="786863"/>
          <a:ext cx="6263640" cy="393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dirty="0">
              <a:latin typeface="Calibri Light" panose="020F0302020204030204"/>
            </a:rPr>
            <a:t>Responsibilities for all</a:t>
          </a:r>
        </a:p>
      </dsp:txBody>
      <dsp:txXfrm>
        <a:off x="0" y="786863"/>
        <a:ext cx="6263640" cy="393096"/>
      </dsp:txXfrm>
    </dsp:sp>
    <dsp:sp modelId="{0614A986-ED54-4A57-9942-7E3E032E966D}">
      <dsp:nvSpPr>
        <dsp:cNvPr id="0" name=""/>
        <dsp:cNvSpPr/>
      </dsp:nvSpPr>
      <dsp:spPr>
        <a:xfrm>
          <a:off x="0" y="1179959"/>
          <a:ext cx="62636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37F25E-DA4D-4D7F-94D0-21BB321F0CA9}">
      <dsp:nvSpPr>
        <dsp:cNvPr id="0" name=""/>
        <dsp:cNvSpPr/>
      </dsp:nvSpPr>
      <dsp:spPr>
        <a:xfrm>
          <a:off x="0" y="1179959"/>
          <a:ext cx="6263640" cy="393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err="1"/>
            <a:t>Prioritising</a:t>
          </a:r>
          <a:r>
            <a:rPr lang="en-US" sz="1800" kern="1200" dirty="0"/>
            <a:t> support </a:t>
          </a:r>
        </a:p>
      </dsp:txBody>
      <dsp:txXfrm>
        <a:off x="0" y="1179959"/>
        <a:ext cx="6263640" cy="393096"/>
      </dsp:txXfrm>
    </dsp:sp>
    <dsp:sp modelId="{243850FF-7545-4871-B863-7A9E32989E6B}">
      <dsp:nvSpPr>
        <dsp:cNvPr id="0" name=""/>
        <dsp:cNvSpPr/>
      </dsp:nvSpPr>
      <dsp:spPr>
        <a:xfrm>
          <a:off x="0" y="1573055"/>
          <a:ext cx="62636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5BBADE-2A8C-4105-9CBB-F8873C5DEA05}">
      <dsp:nvSpPr>
        <dsp:cNvPr id="0" name=""/>
        <dsp:cNvSpPr/>
      </dsp:nvSpPr>
      <dsp:spPr>
        <a:xfrm>
          <a:off x="0" y="1573055"/>
          <a:ext cx="6263640" cy="393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Our roles and responsibilities</a:t>
          </a:r>
        </a:p>
      </dsp:txBody>
      <dsp:txXfrm>
        <a:off x="0" y="1573055"/>
        <a:ext cx="6263640" cy="393096"/>
      </dsp:txXfrm>
    </dsp:sp>
    <dsp:sp modelId="{AE2CC625-1C1C-476A-9BDC-CD434BD352A7}">
      <dsp:nvSpPr>
        <dsp:cNvPr id="0" name=""/>
        <dsp:cNvSpPr/>
      </dsp:nvSpPr>
      <dsp:spPr>
        <a:xfrm>
          <a:off x="0" y="1966151"/>
          <a:ext cx="62636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B46C87-9F73-4794-8C41-A97717F2CC82}">
      <dsp:nvSpPr>
        <dsp:cNvPr id="0" name=""/>
        <dsp:cNvSpPr/>
      </dsp:nvSpPr>
      <dsp:spPr>
        <a:xfrm>
          <a:off x="0" y="1966151"/>
          <a:ext cx="6263640" cy="393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Ensuring inclusion for new to English pupils</a:t>
          </a:r>
        </a:p>
      </dsp:txBody>
      <dsp:txXfrm>
        <a:off x="0" y="1966151"/>
        <a:ext cx="6263640" cy="393096"/>
      </dsp:txXfrm>
    </dsp:sp>
    <dsp:sp modelId="{C557242C-DBAB-4575-97DF-F4BC3FAB8493}">
      <dsp:nvSpPr>
        <dsp:cNvPr id="0" name=""/>
        <dsp:cNvSpPr/>
      </dsp:nvSpPr>
      <dsp:spPr>
        <a:xfrm>
          <a:off x="0" y="2359247"/>
          <a:ext cx="62636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CCAD58-95B6-42D0-BB1A-468932719772}">
      <dsp:nvSpPr>
        <dsp:cNvPr id="0" name=""/>
        <dsp:cNvSpPr/>
      </dsp:nvSpPr>
      <dsp:spPr>
        <a:xfrm>
          <a:off x="0" y="2359247"/>
          <a:ext cx="6263640" cy="393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Direct teaching support</a:t>
          </a:r>
        </a:p>
      </dsp:txBody>
      <dsp:txXfrm>
        <a:off x="0" y="2359247"/>
        <a:ext cx="6263640" cy="393096"/>
      </dsp:txXfrm>
    </dsp:sp>
    <dsp:sp modelId="{FD7FCFD4-2499-4757-9C99-87748A32AA09}">
      <dsp:nvSpPr>
        <dsp:cNvPr id="0" name=""/>
        <dsp:cNvSpPr/>
      </dsp:nvSpPr>
      <dsp:spPr>
        <a:xfrm>
          <a:off x="0" y="2752344"/>
          <a:ext cx="62636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2316EB-28B6-49E1-B94E-5D6D1FC1D718}">
      <dsp:nvSpPr>
        <dsp:cNvPr id="0" name=""/>
        <dsp:cNvSpPr/>
      </dsp:nvSpPr>
      <dsp:spPr>
        <a:xfrm>
          <a:off x="0" y="2752344"/>
          <a:ext cx="6263640" cy="393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Partnership</a:t>
          </a:r>
        </a:p>
      </dsp:txBody>
      <dsp:txXfrm>
        <a:off x="0" y="2752344"/>
        <a:ext cx="6263640" cy="393096"/>
      </dsp:txXfrm>
    </dsp:sp>
    <dsp:sp modelId="{07EB7D17-4090-4D87-AEBB-8DD8984EF467}">
      <dsp:nvSpPr>
        <dsp:cNvPr id="0" name=""/>
        <dsp:cNvSpPr/>
      </dsp:nvSpPr>
      <dsp:spPr>
        <a:xfrm>
          <a:off x="0" y="3145440"/>
          <a:ext cx="62636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9EBC79-C6B0-47DF-AFB4-B842FC8A8BF3}">
      <dsp:nvSpPr>
        <dsp:cNvPr id="0" name=""/>
        <dsp:cNvSpPr/>
      </dsp:nvSpPr>
      <dsp:spPr>
        <a:xfrm>
          <a:off x="0" y="3145440"/>
          <a:ext cx="6263640" cy="393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Home language</a:t>
          </a:r>
        </a:p>
      </dsp:txBody>
      <dsp:txXfrm>
        <a:off x="0" y="3145440"/>
        <a:ext cx="6263640" cy="393096"/>
      </dsp:txXfrm>
    </dsp:sp>
    <dsp:sp modelId="{35EDB393-D9C7-4A01-A169-210E95845A98}">
      <dsp:nvSpPr>
        <dsp:cNvPr id="0" name=""/>
        <dsp:cNvSpPr/>
      </dsp:nvSpPr>
      <dsp:spPr>
        <a:xfrm>
          <a:off x="0" y="3538536"/>
          <a:ext cx="62636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5FA0C7-87F0-4D5B-8771-6EB069B6257E}">
      <dsp:nvSpPr>
        <dsp:cNvPr id="0" name=""/>
        <dsp:cNvSpPr/>
      </dsp:nvSpPr>
      <dsp:spPr>
        <a:xfrm>
          <a:off x="0" y="3538536"/>
          <a:ext cx="6263640" cy="393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Learning activities</a:t>
          </a:r>
        </a:p>
      </dsp:txBody>
      <dsp:txXfrm>
        <a:off x="0" y="3538536"/>
        <a:ext cx="6263640" cy="393096"/>
      </dsp:txXfrm>
    </dsp:sp>
    <dsp:sp modelId="{2B6D8466-2186-4C7A-941E-FAAF7AF97434}">
      <dsp:nvSpPr>
        <dsp:cNvPr id="0" name=""/>
        <dsp:cNvSpPr/>
      </dsp:nvSpPr>
      <dsp:spPr>
        <a:xfrm>
          <a:off x="0" y="3931632"/>
          <a:ext cx="62636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CE82D9-C7EA-473E-9BAD-0E8BC5DFE726}">
      <dsp:nvSpPr>
        <dsp:cNvPr id="0" name=""/>
        <dsp:cNvSpPr/>
      </dsp:nvSpPr>
      <dsp:spPr>
        <a:xfrm>
          <a:off x="0" y="3931632"/>
          <a:ext cx="6263640" cy="393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Enrolment of new pupils</a:t>
          </a:r>
        </a:p>
      </dsp:txBody>
      <dsp:txXfrm>
        <a:off x="0" y="3931632"/>
        <a:ext cx="6263640" cy="393096"/>
      </dsp:txXfrm>
    </dsp:sp>
    <dsp:sp modelId="{DEA0537C-6293-4668-8024-73C3F8BD36ED}">
      <dsp:nvSpPr>
        <dsp:cNvPr id="0" name=""/>
        <dsp:cNvSpPr/>
      </dsp:nvSpPr>
      <dsp:spPr>
        <a:xfrm>
          <a:off x="0" y="4324728"/>
          <a:ext cx="62636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C4910C-5681-48F7-8796-11DB2ECE9AFC}">
      <dsp:nvSpPr>
        <dsp:cNvPr id="0" name=""/>
        <dsp:cNvSpPr/>
      </dsp:nvSpPr>
      <dsp:spPr>
        <a:xfrm>
          <a:off x="0" y="4324728"/>
          <a:ext cx="6263640" cy="393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Early stages of learning English</a:t>
          </a:r>
        </a:p>
      </dsp:txBody>
      <dsp:txXfrm>
        <a:off x="0" y="4324728"/>
        <a:ext cx="6263640" cy="393096"/>
      </dsp:txXfrm>
    </dsp:sp>
    <dsp:sp modelId="{B024E093-5B3E-4AFC-9017-FDAB8746C627}">
      <dsp:nvSpPr>
        <dsp:cNvPr id="0" name=""/>
        <dsp:cNvSpPr/>
      </dsp:nvSpPr>
      <dsp:spPr>
        <a:xfrm>
          <a:off x="0" y="4717824"/>
          <a:ext cx="62636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44BBEA-0CCE-420E-AA53-BCABDF24E32C}">
      <dsp:nvSpPr>
        <dsp:cNvPr id="0" name=""/>
        <dsp:cNvSpPr/>
      </dsp:nvSpPr>
      <dsp:spPr>
        <a:xfrm>
          <a:off x="0" y="4717824"/>
          <a:ext cx="6263640" cy="393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The role of the bilingual assistant </a:t>
          </a:r>
        </a:p>
      </dsp:txBody>
      <dsp:txXfrm>
        <a:off x="0" y="4717824"/>
        <a:ext cx="6263640" cy="393096"/>
      </dsp:txXfrm>
    </dsp:sp>
    <dsp:sp modelId="{84A825E0-1ECF-4588-BDD9-6B7B45D756E3}">
      <dsp:nvSpPr>
        <dsp:cNvPr id="0" name=""/>
        <dsp:cNvSpPr/>
      </dsp:nvSpPr>
      <dsp:spPr>
        <a:xfrm>
          <a:off x="0" y="5110920"/>
          <a:ext cx="62636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5A1630-60D1-4AE0-97FE-BEB716560564}">
      <dsp:nvSpPr>
        <dsp:cNvPr id="0" name=""/>
        <dsp:cNvSpPr/>
      </dsp:nvSpPr>
      <dsp:spPr>
        <a:xfrm>
          <a:off x="0" y="5110920"/>
          <a:ext cx="6263640" cy="393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Good </a:t>
          </a:r>
          <a:r>
            <a:rPr lang="en-US" sz="1800" kern="1200" dirty="0">
              <a:latin typeface="Calibri Light" panose="020F0302020204030204"/>
            </a:rPr>
            <a:t>practice</a:t>
          </a:r>
          <a:r>
            <a:rPr lang="en-US" sz="1800" kern="1200" dirty="0"/>
            <a:t> – advice for teachers</a:t>
          </a:r>
        </a:p>
      </dsp:txBody>
      <dsp:txXfrm>
        <a:off x="0" y="5110920"/>
        <a:ext cx="6263640" cy="3930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2CEA10-153F-431D-8B48-39B516BDB60B}">
      <dsp:nvSpPr>
        <dsp:cNvPr id="0" name=""/>
        <dsp:cNvSpPr/>
      </dsp:nvSpPr>
      <dsp:spPr>
        <a:xfrm>
          <a:off x="0" y="415763"/>
          <a:ext cx="6263640" cy="11337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To support education staff in meeting the needs of bilingual children and young people. </a:t>
          </a:r>
        </a:p>
      </dsp:txBody>
      <dsp:txXfrm>
        <a:off x="55344" y="471107"/>
        <a:ext cx="6152952" cy="1023042"/>
      </dsp:txXfrm>
    </dsp:sp>
    <dsp:sp modelId="{6134F46D-6C9D-4420-8C84-D47CD2C418D5}">
      <dsp:nvSpPr>
        <dsp:cNvPr id="0" name=""/>
        <dsp:cNvSpPr/>
      </dsp:nvSpPr>
      <dsp:spPr>
        <a:xfrm>
          <a:off x="0" y="1595573"/>
          <a:ext cx="6263640" cy="113373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To promote the welfare of bilingual children and young people within the school and the community so that they become successful learners, confident individuals, responsible citizens and effective contributors. (Scottish Executive - A Curriculum for Excellence) </a:t>
          </a:r>
        </a:p>
      </dsp:txBody>
      <dsp:txXfrm>
        <a:off x="55344" y="1650917"/>
        <a:ext cx="6152952" cy="1023042"/>
      </dsp:txXfrm>
    </dsp:sp>
    <dsp:sp modelId="{49D3F0D2-3D64-4BB8-8830-E6523D4C741E}">
      <dsp:nvSpPr>
        <dsp:cNvPr id="0" name=""/>
        <dsp:cNvSpPr/>
      </dsp:nvSpPr>
      <dsp:spPr>
        <a:xfrm>
          <a:off x="0" y="2775383"/>
          <a:ext cx="6263640" cy="113373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To work in partnership with parents/carers, schools and other agencies to promote positive relationships. </a:t>
          </a:r>
        </a:p>
      </dsp:txBody>
      <dsp:txXfrm>
        <a:off x="55344" y="2830727"/>
        <a:ext cx="6152952" cy="1023042"/>
      </dsp:txXfrm>
    </dsp:sp>
    <dsp:sp modelId="{99785789-EDFB-44EE-B42E-FF37430990EE}">
      <dsp:nvSpPr>
        <dsp:cNvPr id="0" name=""/>
        <dsp:cNvSpPr/>
      </dsp:nvSpPr>
      <dsp:spPr>
        <a:xfrm>
          <a:off x="0" y="3955194"/>
          <a:ext cx="6263640" cy="113373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To promote equality of opportunity and to fulfil the potential of children and young people by valuing their bilingualism. </a:t>
          </a:r>
        </a:p>
      </dsp:txBody>
      <dsp:txXfrm>
        <a:off x="55344" y="4010538"/>
        <a:ext cx="6152952" cy="10230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2FC320-F348-4B92-841B-08B34480B05B}">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580FBA-085F-4747-B0F2-36F797D53D8E}">
      <dsp:nvSpPr>
        <dsp:cNvPr id="0" name=""/>
        <dsp:cNvSpPr/>
      </dsp:nvSpPr>
      <dsp:spPr>
        <a:xfrm>
          <a:off x="0" y="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All staff are responsible for meeting the needs of each learner, supported by EAL and bilingual local authority support services, as well as external agencies and community links. </a:t>
          </a:r>
        </a:p>
      </dsp:txBody>
      <dsp:txXfrm>
        <a:off x="0" y="0"/>
        <a:ext cx="6900512" cy="2768070"/>
      </dsp:txXfrm>
    </dsp:sp>
    <dsp:sp modelId="{9B9FE728-25EE-4102-883A-CBB269366496}">
      <dsp:nvSpPr>
        <dsp:cNvPr id="0" name=""/>
        <dsp:cNvSpPr/>
      </dsp:nvSpPr>
      <dsp:spPr>
        <a:xfrm>
          <a:off x="0" y="2768070"/>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6483B6-B997-4E55-B513-4D97B1B6564D}">
      <dsp:nvSpPr>
        <dsp:cNvPr id="0" name=""/>
        <dsp:cNvSpPr/>
      </dsp:nvSpPr>
      <dsp:spPr>
        <a:xfrm>
          <a:off x="0" y="276807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It is important that parents or carers and the child or young person are involved in the learning journey at all stages of their education. Schools should have a positive and welcoming ethos. </a:t>
          </a:r>
        </a:p>
      </dsp:txBody>
      <dsp:txXfrm>
        <a:off x="0" y="2768070"/>
        <a:ext cx="6900512" cy="27680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DAFB31-DC03-40B4-83AA-5FF308CEBA49}">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E98F00-929E-45AD-BC75-B52C9D8BCC10}">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One of our main aims is to give bilingual children and young people access to the curriculum so that they can continue to develop cognitively while acquiring an additional language. English is best learned through the completion of meaningful tasks related to the curriculum. </a:t>
          </a:r>
        </a:p>
      </dsp:txBody>
      <dsp:txXfrm>
        <a:off x="696297" y="538547"/>
        <a:ext cx="4171627" cy="2590157"/>
      </dsp:txXfrm>
    </dsp:sp>
    <dsp:sp modelId="{881B6F3D-0FB3-41E1-809D-26A9FF54C970}">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4E6FC1-5E04-48F7-875E-98314BA575EE}">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Bilingual pupils make progress in acquiring English as an additional language in different ways and at different rates; however there are universally recognised broad stages in this development. All bilingual pupils in mainstream classes will be at one of these stages. It is generally accepted that progression from the first stage to a good command of ‘social ‘English takes 2 years and to fluency and a good command of ‘academic’ English takes a minimum of a further 5 years. </a:t>
          </a:r>
        </a:p>
      </dsp:txBody>
      <dsp:txXfrm>
        <a:off x="5991936" y="538547"/>
        <a:ext cx="4171627" cy="25901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642F65-3E26-433F-B9E8-CE18EE5511BA}">
      <dsp:nvSpPr>
        <dsp:cNvPr id="0" name=""/>
        <dsp:cNvSpPr/>
      </dsp:nvSpPr>
      <dsp:spPr>
        <a:xfrm>
          <a:off x="0" y="386333"/>
          <a:ext cx="6263640" cy="8634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en-US" sz="3600" kern="1200" dirty="0"/>
            <a:t>Stage 1 – new to English Stage</a:t>
          </a:r>
          <a:r>
            <a:rPr lang="en-US" sz="3600" kern="1200" dirty="0">
              <a:latin typeface="Calibri Light" panose="020F0302020204030204"/>
            </a:rPr>
            <a:t> </a:t>
          </a:r>
          <a:endParaRPr lang="en-US" sz="3600" kern="1200" dirty="0"/>
        </a:p>
      </dsp:txBody>
      <dsp:txXfrm>
        <a:off x="42151" y="428484"/>
        <a:ext cx="6179338" cy="779158"/>
      </dsp:txXfrm>
    </dsp:sp>
    <dsp:sp modelId="{1C7DB349-5BAD-4A29-87D6-479BB5D3570B}">
      <dsp:nvSpPr>
        <dsp:cNvPr id="0" name=""/>
        <dsp:cNvSpPr/>
      </dsp:nvSpPr>
      <dsp:spPr>
        <a:xfrm>
          <a:off x="0" y="1353474"/>
          <a:ext cx="6263640" cy="86346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en-US" sz="3600" kern="1200" dirty="0"/>
            <a:t>2- early acquisition Stage</a:t>
          </a:r>
          <a:r>
            <a:rPr lang="en-US" sz="3600" kern="1200" dirty="0">
              <a:latin typeface="Calibri Light" panose="020F0302020204030204"/>
            </a:rPr>
            <a:t> </a:t>
          </a:r>
          <a:endParaRPr lang="en-US" sz="3600" kern="1200" dirty="0"/>
        </a:p>
      </dsp:txBody>
      <dsp:txXfrm>
        <a:off x="42151" y="1395625"/>
        <a:ext cx="6179338" cy="779158"/>
      </dsp:txXfrm>
    </dsp:sp>
    <dsp:sp modelId="{3981D8DC-F5F8-4AEE-BBFC-AEFFE5D98D05}">
      <dsp:nvSpPr>
        <dsp:cNvPr id="0" name=""/>
        <dsp:cNvSpPr/>
      </dsp:nvSpPr>
      <dsp:spPr>
        <a:xfrm>
          <a:off x="0" y="2320614"/>
          <a:ext cx="6263640" cy="86346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en-US" sz="3600" kern="1200" dirty="0"/>
            <a:t>3-developing competence</a:t>
          </a:r>
          <a:r>
            <a:rPr lang="en-US" sz="3600" kern="1200" dirty="0">
              <a:latin typeface="Calibri Light" panose="020F0302020204030204"/>
            </a:rPr>
            <a:t> </a:t>
          </a:r>
          <a:endParaRPr lang="en-US" sz="3600" kern="1200" dirty="0"/>
        </a:p>
      </dsp:txBody>
      <dsp:txXfrm>
        <a:off x="42151" y="2362765"/>
        <a:ext cx="6179338" cy="779158"/>
      </dsp:txXfrm>
    </dsp:sp>
    <dsp:sp modelId="{C58B3B27-D04E-495A-B00C-5A0E20F6921C}">
      <dsp:nvSpPr>
        <dsp:cNvPr id="0" name=""/>
        <dsp:cNvSpPr/>
      </dsp:nvSpPr>
      <dsp:spPr>
        <a:xfrm>
          <a:off x="0" y="3287754"/>
          <a:ext cx="6263640" cy="86346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en-US" sz="3600" kern="1200" dirty="0"/>
            <a:t>Stage 4-competent</a:t>
          </a:r>
          <a:r>
            <a:rPr lang="en-US" sz="3600" kern="1200" dirty="0">
              <a:latin typeface="Calibri Light" panose="020F0302020204030204"/>
            </a:rPr>
            <a:t> </a:t>
          </a:r>
          <a:endParaRPr lang="en-US" sz="3600" kern="1200" dirty="0"/>
        </a:p>
      </dsp:txBody>
      <dsp:txXfrm>
        <a:off x="42151" y="3329905"/>
        <a:ext cx="6179338" cy="779158"/>
      </dsp:txXfrm>
    </dsp:sp>
    <dsp:sp modelId="{4FC23F70-2691-49A4-8F60-0AB61A088CFF}">
      <dsp:nvSpPr>
        <dsp:cNvPr id="0" name=""/>
        <dsp:cNvSpPr/>
      </dsp:nvSpPr>
      <dsp:spPr>
        <a:xfrm>
          <a:off x="0" y="4254894"/>
          <a:ext cx="6263640" cy="8634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Stage 5-fluent </a:t>
          </a:r>
          <a:r>
            <a:rPr lang="en-US" sz="3600" kern="1200" dirty="0">
              <a:latin typeface="Calibri Light" panose="020F0302020204030204"/>
            </a:rPr>
            <a:t> </a:t>
          </a:r>
          <a:endParaRPr lang="en-US" sz="3600" kern="1200" dirty="0"/>
        </a:p>
      </dsp:txBody>
      <dsp:txXfrm>
        <a:off x="42151" y="4297045"/>
        <a:ext cx="6179338" cy="7791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44D01C-C806-4FE5-9ABF-F48DD8AAA91F}">
      <dsp:nvSpPr>
        <dsp:cNvPr id="0" name=""/>
        <dsp:cNvSpPr/>
      </dsp:nvSpPr>
      <dsp:spPr>
        <a:xfrm>
          <a:off x="82613" y="90072"/>
          <a:ext cx="897246" cy="8972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FF0F0F-D0DF-40F8-BD0D-29A9AE9267B7}">
      <dsp:nvSpPr>
        <dsp:cNvPr id="0" name=""/>
        <dsp:cNvSpPr/>
      </dsp:nvSpPr>
      <dsp:spPr>
        <a:xfrm>
          <a:off x="271034" y="278494"/>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A67A96-1C5D-44F9-89B6-B606D0B8C018}">
      <dsp:nvSpPr>
        <dsp:cNvPr id="0" name=""/>
        <dsp:cNvSpPr/>
      </dsp:nvSpPr>
      <dsp:spPr>
        <a:xfrm>
          <a:off x="1172126" y="9007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kern="1200"/>
            <a:t>Pair and small group work is vital, since whole class discussions are often inaccessible. </a:t>
          </a:r>
        </a:p>
      </dsp:txBody>
      <dsp:txXfrm>
        <a:off x="1172126" y="90072"/>
        <a:ext cx="2114937" cy="897246"/>
      </dsp:txXfrm>
    </dsp:sp>
    <dsp:sp modelId="{B6F42DFD-6017-46FF-B46C-95EAB23192F9}">
      <dsp:nvSpPr>
        <dsp:cNvPr id="0" name=""/>
        <dsp:cNvSpPr/>
      </dsp:nvSpPr>
      <dsp:spPr>
        <a:xfrm>
          <a:off x="3655575" y="90072"/>
          <a:ext cx="897246" cy="89724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335BFC-5A32-48D5-A8DE-3ED372599D02}">
      <dsp:nvSpPr>
        <dsp:cNvPr id="0" name=""/>
        <dsp:cNvSpPr/>
      </dsp:nvSpPr>
      <dsp:spPr>
        <a:xfrm>
          <a:off x="3843996" y="278494"/>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BE5D13-544E-4DC0-89FC-0F435279D04D}">
      <dsp:nvSpPr>
        <dsp:cNvPr id="0" name=""/>
        <dsp:cNvSpPr/>
      </dsp:nvSpPr>
      <dsp:spPr>
        <a:xfrm>
          <a:off x="4745088" y="9007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kern="1200"/>
            <a:t>Understanding the scope and content of texts before reading gives a greater chance of making sense of the written word. </a:t>
          </a:r>
        </a:p>
      </dsp:txBody>
      <dsp:txXfrm>
        <a:off x="4745088" y="90072"/>
        <a:ext cx="2114937" cy="897246"/>
      </dsp:txXfrm>
    </dsp:sp>
    <dsp:sp modelId="{80749413-6EB8-417C-902E-A049ECCF7A81}">
      <dsp:nvSpPr>
        <dsp:cNvPr id="0" name=""/>
        <dsp:cNvSpPr/>
      </dsp:nvSpPr>
      <dsp:spPr>
        <a:xfrm>
          <a:off x="7228536" y="90072"/>
          <a:ext cx="897246" cy="89724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A82D1D-CEBF-4E6C-A394-5BCCBB65AF79}">
      <dsp:nvSpPr>
        <dsp:cNvPr id="0" name=""/>
        <dsp:cNvSpPr/>
      </dsp:nvSpPr>
      <dsp:spPr>
        <a:xfrm>
          <a:off x="7416958" y="278494"/>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56205B-250A-41C3-A9A9-448018B7DC11}">
      <dsp:nvSpPr>
        <dsp:cNvPr id="0" name=""/>
        <dsp:cNvSpPr/>
      </dsp:nvSpPr>
      <dsp:spPr>
        <a:xfrm>
          <a:off x="8318049" y="9007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kern="1200"/>
            <a:t>Photographs, drawings and diagrams convey meaning without reliance on text. </a:t>
          </a:r>
        </a:p>
      </dsp:txBody>
      <dsp:txXfrm>
        <a:off x="8318049" y="90072"/>
        <a:ext cx="2114937" cy="897246"/>
      </dsp:txXfrm>
    </dsp:sp>
    <dsp:sp modelId="{61834DCE-5DD7-4784-AF93-451A4CB6482D}">
      <dsp:nvSpPr>
        <dsp:cNvPr id="0" name=""/>
        <dsp:cNvSpPr/>
      </dsp:nvSpPr>
      <dsp:spPr>
        <a:xfrm>
          <a:off x="82613" y="1727045"/>
          <a:ext cx="897246" cy="89724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E18B0D-5A76-4795-BD4E-E23FE5B8DED7}">
      <dsp:nvSpPr>
        <dsp:cNvPr id="0" name=""/>
        <dsp:cNvSpPr/>
      </dsp:nvSpPr>
      <dsp:spPr>
        <a:xfrm>
          <a:off x="271034" y="1915467"/>
          <a:ext cx="520402" cy="520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D1B8277-5A72-4D93-AE85-9424678F1DC1}">
      <dsp:nvSpPr>
        <dsp:cNvPr id="0" name=""/>
        <dsp:cNvSpPr/>
      </dsp:nvSpPr>
      <dsp:spPr>
        <a:xfrm>
          <a:off x="1172126" y="172704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kern="1200"/>
            <a:t>Labelling, matching and sentence completion provide text-reduced opportunities to show understanding of content. </a:t>
          </a:r>
        </a:p>
      </dsp:txBody>
      <dsp:txXfrm>
        <a:off x="1172126" y="1727045"/>
        <a:ext cx="2114937" cy="897246"/>
      </dsp:txXfrm>
    </dsp:sp>
    <dsp:sp modelId="{EE128C9A-318D-44F0-AE60-19E79E5EA5BD}">
      <dsp:nvSpPr>
        <dsp:cNvPr id="0" name=""/>
        <dsp:cNvSpPr/>
      </dsp:nvSpPr>
      <dsp:spPr>
        <a:xfrm>
          <a:off x="3655575" y="1727045"/>
          <a:ext cx="897246" cy="89724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5E92C2-EB67-48A9-AED4-6CA4B24FDA8A}">
      <dsp:nvSpPr>
        <dsp:cNvPr id="0" name=""/>
        <dsp:cNvSpPr/>
      </dsp:nvSpPr>
      <dsp:spPr>
        <a:xfrm>
          <a:off x="3843996" y="1915467"/>
          <a:ext cx="520402" cy="520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94A89C-E48F-425F-8AE0-14472CA3D2C9}">
      <dsp:nvSpPr>
        <dsp:cNvPr id="0" name=""/>
        <dsp:cNvSpPr/>
      </dsp:nvSpPr>
      <dsp:spPr>
        <a:xfrm>
          <a:off x="4745088" y="172704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kern="1200"/>
            <a:t>Collaborative writing with other children who share the home language gives opportunities to take part in the composition process </a:t>
          </a:r>
        </a:p>
      </dsp:txBody>
      <dsp:txXfrm>
        <a:off x="4745088" y="1727045"/>
        <a:ext cx="2114937" cy="897246"/>
      </dsp:txXfrm>
    </dsp:sp>
    <dsp:sp modelId="{C5629630-F9B4-4788-A997-A58FDA5C6DF1}">
      <dsp:nvSpPr>
        <dsp:cNvPr id="0" name=""/>
        <dsp:cNvSpPr/>
      </dsp:nvSpPr>
      <dsp:spPr>
        <a:xfrm>
          <a:off x="7228536" y="1727045"/>
          <a:ext cx="897246" cy="8972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16B6FF-E7D0-4361-9C91-E78C376D8D7A}">
      <dsp:nvSpPr>
        <dsp:cNvPr id="0" name=""/>
        <dsp:cNvSpPr/>
      </dsp:nvSpPr>
      <dsp:spPr>
        <a:xfrm>
          <a:off x="7416958" y="1915467"/>
          <a:ext cx="520402" cy="52040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9F0769-CABD-4689-A76A-CD67D5D1BE6E}">
      <dsp:nvSpPr>
        <dsp:cNvPr id="0" name=""/>
        <dsp:cNvSpPr/>
      </dsp:nvSpPr>
      <dsp:spPr>
        <a:xfrm>
          <a:off x="8318049" y="172704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kern="1200"/>
            <a:t>Writing from a model or a ‘choice table’ gives the chance to use repetitive structures while using new vocabulary. </a:t>
          </a:r>
        </a:p>
      </dsp:txBody>
      <dsp:txXfrm>
        <a:off x="8318049" y="1727045"/>
        <a:ext cx="2114937" cy="897246"/>
      </dsp:txXfrm>
    </dsp:sp>
    <dsp:sp modelId="{A6D20D69-9B6D-44B6-8383-18A623D103C0}">
      <dsp:nvSpPr>
        <dsp:cNvPr id="0" name=""/>
        <dsp:cNvSpPr/>
      </dsp:nvSpPr>
      <dsp:spPr>
        <a:xfrm>
          <a:off x="82613" y="3364019"/>
          <a:ext cx="897246" cy="89724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6130D4-0659-4EBB-8362-196E47AE6335}">
      <dsp:nvSpPr>
        <dsp:cNvPr id="0" name=""/>
        <dsp:cNvSpPr/>
      </dsp:nvSpPr>
      <dsp:spPr>
        <a:xfrm>
          <a:off x="271034" y="3552441"/>
          <a:ext cx="520402" cy="520402"/>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90843B-AC30-4A14-9124-C6CA26D40F41}">
      <dsp:nvSpPr>
        <dsp:cNvPr id="0" name=""/>
        <dsp:cNvSpPr/>
      </dsp:nvSpPr>
      <dsp:spPr>
        <a:xfrm>
          <a:off x="1172126" y="336401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kern="1200"/>
            <a:t>Sequencing simple sentences to give a factual account can then be linked to form a continuous piece of writing.</a:t>
          </a:r>
        </a:p>
      </dsp:txBody>
      <dsp:txXfrm>
        <a:off x="1172126" y="3364019"/>
        <a:ext cx="2114937" cy="89724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47452-AB55-4246-BDF7-4E2D4BDED90C}">
      <dsp:nvSpPr>
        <dsp:cNvPr id="0" name=""/>
        <dsp:cNvSpPr/>
      </dsp:nvSpPr>
      <dsp:spPr>
        <a:xfrm>
          <a:off x="134291" y="612"/>
          <a:ext cx="4332795" cy="27513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8F2BF1-F235-4A5C-A828-AD40268AB733}">
      <dsp:nvSpPr>
        <dsp:cNvPr id="0" name=""/>
        <dsp:cNvSpPr/>
      </dsp:nvSpPr>
      <dsp:spPr>
        <a:xfrm>
          <a:off x="615713" y="457963"/>
          <a:ext cx="4332795" cy="27513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t>The home language of the pupil should be valued by the school. As the pupil progresses through the stages of language acquisition, it is vital that the home language is maintained and developed. </a:t>
          </a:r>
          <a:endParaRPr lang="en-US" sz="2000" kern="1200">
            <a:latin typeface="Calibri Light" panose="020F0302020204030204"/>
          </a:endParaRPr>
        </a:p>
      </dsp:txBody>
      <dsp:txXfrm>
        <a:off x="696297" y="538547"/>
        <a:ext cx="4171627" cy="2590157"/>
      </dsp:txXfrm>
    </dsp:sp>
    <dsp:sp modelId="{D7746418-935B-4CE1-A66B-9E67679AD1C1}">
      <dsp:nvSpPr>
        <dsp:cNvPr id="0" name=""/>
        <dsp:cNvSpPr/>
      </dsp:nvSpPr>
      <dsp:spPr>
        <a:xfrm>
          <a:off x="5429930" y="612"/>
          <a:ext cx="4332795" cy="27513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8CC65D-986E-492D-8018-8C7457DE12A1}">
      <dsp:nvSpPr>
        <dsp:cNvPr id="0" name=""/>
        <dsp:cNvSpPr/>
      </dsp:nvSpPr>
      <dsp:spPr>
        <a:xfrm>
          <a:off x="5911352" y="457963"/>
          <a:ext cx="4332795" cy="27513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 strong foundation in the home language is a major factor in enhancing the achievement and self-esteem of bilingual learners. Research also shows that learners, who develop an additional language, whilst their home language is strongly supported, experience definite cognitive benefits.</a:t>
          </a:r>
          <a:r>
            <a:rPr lang="en-US" sz="2000" kern="1200" dirty="0">
              <a:latin typeface="Calibri Light" panose="020F0302020204030204"/>
            </a:rPr>
            <a:t> </a:t>
          </a:r>
          <a:endParaRPr lang="en-US" sz="2000" kern="1200" dirty="0"/>
        </a:p>
      </dsp:txBody>
      <dsp:txXfrm>
        <a:off x="5991936" y="538547"/>
        <a:ext cx="4171627" cy="259015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428C05-BBA3-44A2-BF66-BC68F2514115}">
      <dsp:nvSpPr>
        <dsp:cNvPr id="0" name=""/>
        <dsp:cNvSpPr/>
      </dsp:nvSpPr>
      <dsp:spPr>
        <a:xfrm>
          <a:off x="0" y="17829"/>
          <a:ext cx="10515600" cy="1074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In addition there is much the school can do to maintain a positive ethos towards the use of the home language.</a:t>
          </a:r>
        </a:p>
      </dsp:txBody>
      <dsp:txXfrm>
        <a:off x="52431" y="70260"/>
        <a:ext cx="10410738" cy="969198"/>
      </dsp:txXfrm>
    </dsp:sp>
    <dsp:sp modelId="{753B26AA-F6CE-444B-9361-92594FCC97BA}">
      <dsp:nvSpPr>
        <dsp:cNvPr id="0" name=""/>
        <dsp:cNvSpPr/>
      </dsp:nvSpPr>
      <dsp:spPr>
        <a:xfrm>
          <a:off x="0" y="1091889"/>
          <a:ext cx="10515600" cy="3241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Encourage pupils to talk together in home languages </a:t>
          </a:r>
        </a:p>
        <a:p>
          <a:pPr marL="228600" lvl="1" indent="-228600" algn="l" defTabSz="933450">
            <a:lnSpc>
              <a:spcPct val="90000"/>
            </a:lnSpc>
            <a:spcBef>
              <a:spcPct val="0"/>
            </a:spcBef>
            <a:spcAft>
              <a:spcPct val="20000"/>
            </a:spcAft>
            <a:buChar char="•"/>
          </a:pPr>
          <a:r>
            <a:rPr lang="en-US" sz="2100" kern="1200"/>
            <a:t>Value and praise bilingual competence </a:t>
          </a:r>
        </a:p>
        <a:p>
          <a:pPr marL="228600" lvl="1" indent="-228600" algn="l" defTabSz="933450">
            <a:lnSpc>
              <a:spcPct val="90000"/>
            </a:lnSpc>
            <a:spcBef>
              <a:spcPct val="0"/>
            </a:spcBef>
            <a:spcAft>
              <a:spcPct val="20000"/>
            </a:spcAft>
            <a:buChar char="•"/>
          </a:pPr>
          <a:r>
            <a:rPr lang="en-US" sz="2100" kern="1200"/>
            <a:t>Treat heritage visits as a positive experience </a:t>
          </a:r>
        </a:p>
        <a:p>
          <a:pPr marL="228600" lvl="1" indent="-228600" algn="l" defTabSz="933450">
            <a:lnSpc>
              <a:spcPct val="90000"/>
            </a:lnSpc>
            <a:spcBef>
              <a:spcPct val="0"/>
            </a:spcBef>
            <a:spcAft>
              <a:spcPct val="20000"/>
            </a:spcAft>
            <a:buChar char="•"/>
          </a:pPr>
          <a:r>
            <a:rPr lang="en-US" sz="2100" kern="1200"/>
            <a:t>Welcome home language support from bilingual staff </a:t>
          </a:r>
        </a:p>
        <a:p>
          <a:pPr marL="228600" lvl="1" indent="-228600" algn="l" defTabSz="933450">
            <a:lnSpc>
              <a:spcPct val="90000"/>
            </a:lnSpc>
            <a:spcBef>
              <a:spcPct val="0"/>
            </a:spcBef>
            <a:spcAft>
              <a:spcPct val="20000"/>
            </a:spcAft>
            <a:buChar char="•"/>
          </a:pPr>
          <a:r>
            <a:rPr lang="en-US" sz="2100" kern="1200"/>
            <a:t>Encourage the use of bilingual dictionaries and word lists </a:t>
          </a:r>
        </a:p>
        <a:p>
          <a:pPr marL="228600" lvl="1" indent="-228600" algn="l" defTabSz="933450">
            <a:lnSpc>
              <a:spcPct val="90000"/>
            </a:lnSpc>
            <a:spcBef>
              <a:spcPct val="0"/>
            </a:spcBef>
            <a:spcAft>
              <a:spcPct val="20000"/>
            </a:spcAft>
            <a:buChar char="•"/>
          </a:pPr>
          <a:r>
            <a:rPr lang="en-US" sz="2100" kern="1200"/>
            <a:t>Encourage literate pupils to read and write in their home language </a:t>
          </a:r>
        </a:p>
        <a:p>
          <a:pPr marL="228600" lvl="1" indent="-228600" algn="l" defTabSz="933450">
            <a:lnSpc>
              <a:spcPct val="90000"/>
            </a:lnSpc>
            <a:spcBef>
              <a:spcPct val="0"/>
            </a:spcBef>
            <a:spcAft>
              <a:spcPct val="20000"/>
            </a:spcAft>
            <a:buChar char="•"/>
          </a:pPr>
          <a:r>
            <a:rPr lang="en-US" sz="2100" kern="1200"/>
            <a:t>Provide books written in different languages </a:t>
          </a:r>
        </a:p>
        <a:p>
          <a:pPr marL="228600" lvl="1" indent="-228600" algn="l" defTabSz="933450">
            <a:lnSpc>
              <a:spcPct val="90000"/>
            </a:lnSpc>
            <a:spcBef>
              <a:spcPct val="0"/>
            </a:spcBef>
            <a:spcAft>
              <a:spcPct val="20000"/>
            </a:spcAft>
            <a:buChar char="•"/>
          </a:pPr>
          <a:r>
            <a:rPr lang="en-US" sz="2100" kern="1200"/>
            <a:t>Encourage children and young people to attend community language classes </a:t>
          </a:r>
        </a:p>
        <a:p>
          <a:pPr marL="228600" lvl="1" indent="-228600" algn="l" defTabSz="933450">
            <a:lnSpc>
              <a:spcPct val="90000"/>
            </a:lnSpc>
            <a:spcBef>
              <a:spcPct val="0"/>
            </a:spcBef>
            <a:spcAft>
              <a:spcPct val="20000"/>
            </a:spcAft>
            <a:buChar char="•"/>
          </a:pPr>
          <a:r>
            <a:rPr lang="en-US" sz="2100" kern="1200"/>
            <a:t>Present senior pupils for home language examinations </a:t>
          </a:r>
        </a:p>
      </dsp:txBody>
      <dsp:txXfrm>
        <a:off x="0" y="1091889"/>
        <a:ext cx="10515600" cy="324161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theconversation.com/drop-the-negative-spin-on-kids-who-start-school-bilingual-they-are-a-rich-resource-for-the-future-28674"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creativecommons.org/licenses/by-nd/3.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sway.office.com/nDeFg8WC3Y6uXzxs?ref=Link"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hyperlink" Target="https://sway.office.com/ka9An3caxNqTCbgq?ref=Link"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hyperlink" Target="mailto:Accessibilityinclusion@dundeeschools.scot"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mailto:Accessibilityinclusion@dundeeschools.scot"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31456" y="821433"/>
            <a:ext cx="4087306" cy="2889114"/>
          </a:xfrm>
        </p:spPr>
        <p:txBody>
          <a:bodyPr anchor="b">
            <a:normAutofit/>
          </a:bodyPr>
          <a:lstStyle/>
          <a:p>
            <a:pPr algn="l"/>
            <a:r>
              <a:rPr lang="en-US" sz="5000">
                <a:cs typeface="Calibri Light"/>
              </a:rPr>
              <a:t>EAL</a:t>
            </a:r>
            <a:r>
              <a:rPr lang="en-US" sz="5000">
                <a:ea typeface="+mj-lt"/>
                <a:cs typeface="+mj-lt"/>
              </a:rPr>
              <a:t> guidelines for good practice for schools. </a:t>
            </a:r>
          </a:p>
        </p:txBody>
      </p:sp>
      <p:sp>
        <p:nvSpPr>
          <p:cNvPr id="3" name="Subtitle 2"/>
          <p:cNvSpPr>
            <a:spLocks noGrp="1"/>
          </p:cNvSpPr>
          <p:nvPr>
            <p:ph type="subTitle" idx="1"/>
          </p:nvPr>
        </p:nvSpPr>
        <p:spPr>
          <a:xfrm>
            <a:off x="6809559" y="4109209"/>
            <a:ext cx="5130041" cy="1375126"/>
          </a:xfrm>
        </p:spPr>
        <p:txBody>
          <a:bodyPr vert="horz" lIns="91440" tIns="45720" rIns="91440" bIns="45720" rtlCol="0" anchor="t">
            <a:normAutofit lnSpcReduction="10000"/>
          </a:bodyPr>
          <a:lstStyle/>
          <a:p>
            <a:r>
              <a:rPr lang="en-US" sz="2000" dirty="0">
                <a:ea typeface="+mn-lt"/>
                <a:cs typeface="+mn-lt"/>
              </a:rPr>
              <a:t>English and an Additional Language Team</a:t>
            </a:r>
            <a:br>
              <a:rPr lang="en-US" sz="2000" dirty="0">
                <a:ea typeface="+mn-lt"/>
                <a:cs typeface="+mn-lt"/>
              </a:rPr>
            </a:br>
            <a:r>
              <a:rPr lang="en-US" sz="2000" dirty="0">
                <a:ea typeface="+mn-lt"/>
                <a:cs typeface="+mn-lt"/>
              </a:rPr>
              <a:t>Accessibility and Inclusion Service</a:t>
            </a:r>
            <a:endParaRPr lang="en-US" sz="1600" dirty="0">
              <a:cs typeface="Calibri" panose="020F0502020204030204"/>
            </a:endParaRPr>
          </a:p>
          <a:p>
            <a:pPr algn="l"/>
            <a:endParaRPr lang="en-US" sz="800">
              <a:ea typeface="+mn-lt"/>
              <a:cs typeface="+mn-lt"/>
            </a:endParaRPr>
          </a:p>
          <a:p>
            <a:r>
              <a:rPr lang="en-US" sz="1100" dirty="0">
                <a:ea typeface="+mn-lt"/>
                <a:cs typeface="+mn-lt"/>
              </a:rPr>
              <a:t>AIS: Together we can make a difference</a:t>
            </a:r>
            <a:endParaRPr lang="en-US" sz="1100">
              <a:cs typeface="Calibri"/>
            </a:endParaRPr>
          </a:p>
          <a:p>
            <a:r>
              <a:rPr lang="en-US" sz="1100" dirty="0">
                <a:ea typeface="+mn-lt"/>
                <a:cs typeface="+mn-lt"/>
              </a:rPr>
              <a:t>relationships ~</a:t>
            </a:r>
            <a:r>
              <a:rPr lang="en-US" sz="1100" dirty="0" err="1">
                <a:ea typeface="+mn-lt"/>
                <a:cs typeface="+mn-lt"/>
              </a:rPr>
              <a:t>communication~teamwork~achievement~compassion</a:t>
            </a:r>
            <a:endParaRPr lang="en-US" sz="1100">
              <a:cs typeface="Calibri"/>
            </a:endParaRPr>
          </a:p>
          <a:p>
            <a:pPr algn="l"/>
            <a:endParaRPr lang="en-US" sz="800">
              <a:cs typeface="Calibri"/>
            </a:endParaRPr>
          </a:p>
          <a:p>
            <a:pPr algn="l"/>
            <a:endParaRPr lang="en-US" sz="800">
              <a:cs typeface="Calibri"/>
            </a:endParaRPr>
          </a:p>
        </p:txBody>
      </p:sp>
      <p:sp>
        <p:nvSpPr>
          <p:cNvPr id="17" name="Freeform: Shape 14">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a:extLst>
              <a:ext uri="{FF2B5EF4-FFF2-40B4-BE49-F238E27FC236}">
                <a16:creationId xmlns:a16="http://schemas.microsoft.com/office/drawing/2014/main" id="{58131453-1DF6-0669-DD8B-8114F3343699}"/>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6659" r="15187"/>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5" name="TextBox 4">
            <a:extLst>
              <a:ext uri="{FF2B5EF4-FFF2-40B4-BE49-F238E27FC236}">
                <a16:creationId xmlns:a16="http://schemas.microsoft.com/office/drawing/2014/main" id="{7011BEFA-A7ED-0E13-BA11-4497157EE699}"/>
              </a:ext>
            </a:extLst>
          </p:cNvPr>
          <p:cNvSpPr txBox="1"/>
          <p:nvPr/>
        </p:nvSpPr>
        <p:spPr>
          <a:xfrm>
            <a:off x="9851295" y="6657945"/>
            <a:ext cx="2340705"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BY-ND</a:t>
            </a:r>
            <a:r>
              <a:rPr lang="en-US" sz="700">
                <a:solidFill>
                  <a:srgbClr val="FFFFFF"/>
                </a:solidFill>
              </a:rPr>
              <a:t>.</a:t>
            </a: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7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500"/>
                                  </p:stCondLst>
                                  <p:iterate>
                                    <p:tmPct val="10000"/>
                                  </p:iterate>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700"/>
                                        <p:tgtEl>
                                          <p:spTgt spid="3">
                                            <p:txEl>
                                              <p:pRg st="3" end="3"/>
                                            </p:txEl>
                                          </p:spTgt>
                                        </p:tgtEl>
                                      </p:cBhvr>
                                    </p:animEffect>
                                  </p:childTnLst>
                                </p:cTn>
                              </p:par>
                              <p:par>
                                <p:cTn id="18" presetID="10" presetClass="entr" presetSubtype="0" fill="hold" grpId="0" nodeType="withEffect">
                                  <p:stCondLst>
                                    <p:cond delay="1000"/>
                                  </p:stCondLst>
                                  <p:iterate>
                                    <p:tmPct val="10000"/>
                                  </p:iterate>
                                  <p:childTnLst>
                                    <p:set>
                                      <p:cBhvr>
                                        <p:cTn id="19" dur="1" fill="hold">
                                          <p:stCondLst>
                                            <p:cond delay="0"/>
                                          </p:stCondLst>
                                        </p:cTn>
                                        <p:tgtEl>
                                          <p:spTgt spid="2"/>
                                        </p:tgtEl>
                                        <p:attrNameLst>
                                          <p:attrName>style.visibility</p:attrName>
                                        </p:attrNameLst>
                                      </p:cBhvr>
                                      <p:to>
                                        <p:strVal val="visible"/>
                                      </p:to>
                                    </p:set>
                                    <p:animEffect transition="in" filter="fade">
                                      <p:cBhvr>
                                        <p:cTn id="2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745847-471B-A7D0-7007-605E3FF08CD9}"/>
              </a:ext>
            </a:extLst>
          </p:cNvPr>
          <p:cNvSpPr>
            <a:spLocks noGrp="1"/>
          </p:cNvSpPr>
          <p:nvPr>
            <p:ph type="title"/>
          </p:nvPr>
        </p:nvSpPr>
        <p:spPr>
          <a:xfrm>
            <a:off x="686834" y="1153572"/>
            <a:ext cx="3200400" cy="4461163"/>
          </a:xfrm>
        </p:spPr>
        <p:txBody>
          <a:bodyPr>
            <a:normAutofit/>
          </a:bodyPr>
          <a:lstStyle/>
          <a:p>
            <a:r>
              <a:rPr lang="en-US" dirty="0">
                <a:solidFill>
                  <a:srgbClr val="FFFFFF"/>
                </a:solidFill>
                <a:cs typeface="Calibri Light"/>
              </a:rPr>
              <a:t>Defining bilingualism</a:t>
            </a:r>
            <a:endParaRPr lang="en-US"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0009216-66EF-63B5-31E8-84E3BA9E8EAA}"/>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dirty="0">
                <a:ea typeface="+mn-lt"/>
                <a:cs typeface="+mn-lt"/>
              </a:rPr>
              <a:t>We describe all children, for whom English is not their first language, as bilingual, i.e. children and young people who function in more than one language in their daily lives.</a:t>
            </a:r>
          </a:p>
          <a:p>
            <a:r>
              <a:rPr lang="en-US" dirty="0">
                <a:ea typeface="+mn-lt"/>
                <a:cs typeface="+mn-lt"/>
              </a:rPr>
              <a:t>The term ‘bilingual’ </a:t>
            </a:r>
            <a:r>
              <a:rPr lang="en-US" dirty="0" err="1">
                <a:ea typeface="+mn-lt"/>
                <a:cs typeface="+mn-lt"/>
              </a:rPr>
              <a:t>emphasises</a:t>
            </a:r>
            <a:r>
              <a:rPr lang="en-US" dirty="0">
                <a:ea typeface="+mn-lt"/>
                <a:cs typeface="+mn-lt"/>
              </a:rPr>
              <a:t> that we acknowledge they already have one language, and that English is an additional language. The term does not imply an equal or specified level of proficiency in two or more languages. </a:t>
            </a:r>
          </a:p>
        </p:txBody>
      </p:sp>
    </p:spTree>
    <p:extLst>
      <p:ext uri="{BB962C8B-B14F-4D97-AF65-F5344CB8AC3E}">
        <p14:creationId xmlns:p14="http://schemas.microsoft.com/office/powerpoint/2010/main" val="4007528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9884A7-5063-BFEF-A406-578E5B9B613F}"/>
              </a:ext>
            </a:extLst>
          </p:cNvPr>
          <p:cNvSpPr>
            <a:spLocks noGrp="1"/>
          </p:cNvSpPr>
          <p:nvPr>
            <p:ph type="title"/>
          </p:nvPr>
        </p:nvSpPr>
        <p:spPr>
          <a:xfrm>
            <a:off x="838200" y="365125"/>
            <a:ext cx="10515600" cy="1325563"/>
          </a:xfrm>
        </p:spPr>
        <p:txBody>
          <a:bodyPr>
            <a:normAutofit/>
          </a:bodyPr>
          <a:lstStyle/>
          <a:p>
            <a:r>
              <a:rPr lang="en-US" sz="5400">
                <a:cs typeface="Calibri Light"/>
              </a:rPr>
              <a:t>Language implications for new pupils</a:t>
            </a:r>
            <a:endParaRPr lang="en-US"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FF78915-22C7-C987-97B6-30600A07A6EA}"/>
              </a:ext>
            </a:extLst>
          </p:cNvPr>
          <p:cNvSpPr>
            <a:spLocks noGrp="1"/>
          </p:cNvSpPr>
          <p:nvPr>
            <p:ph idx="1"/>
          </p:nvPr>
        </p:nvSpPr>
        <p:spPr>
          <a:xfrm>
            <a:off x="838200" y="1929384"/>
            <a:ext cx="10515600" cy="4251960"/>
          </a:xfrm>
        </p:spPr>
        <p:txBody>
          <a:bodyPr vert="horz" lIns="91440" tIns="45720" rIns="91440" bIns="45720" rtlCol="0">
            <a:normAutofit/>
          </a:bodyPr>
          <a:lstStyle/>
          <a:p>
            <a:r>
              <a:rPr lang="en-US" sz="2200">
                <a:ea typeface="+mn-lt"/>
                <a:cs typeface="+mn-lt"/>
              </a:rPr>
              <a:t>Bilingual children and young people may start school at any stage: nursery, primary or secondary and at any time throughout the school year. Some are immediately able to cope successfully, both socially and academically. Others, however, may be: </a:t>
            </a:r>
          </a:p>
          <a:p>
            <a:r>
              <a:rPr lang="en-US" sz="2200">
                <a:ea typeface="+mn-lt"/>
                <a:cs typeface="+mn-lt"/>
              </a:rPr>
              <a:t>Beginners in English.</a:t>
            </a:r>
          </a:p>
          <a:p>
            <a:r>
              <a:rPr lang="en-US" sz="2200">
                <a:ea typeface="+mn-lt"/>
                <a:cs typeface="+mn-lt"/>
              </a:rPr>
              <a:t>Children whose English has not yet fully developed. </a:t>
            </a:r>
          </a:p>
          <a:p>
            <a:r>
              <a:rPr lang="en-US" sz="2200">
                <a:ea typeface="+mn-lt"/>
                <a:cs typeface="+mn-lt"/>
              </a:rPr>
              <a:t>Children who speak English fluently but may not be achieving their full academic potential. </a:t>
            </a:r>
          </a:p>
          <a:p>
            <a:r>
              <a:rPr lang="en-US" sz="2200">
                <a:ea typeface="+mn-lt"/>
                <a:cs typeface="+mn-lt"/>
              </a:rPr>
              <a:t>Children who speak English but may experience difficulty adjusting to the Scottish Education System. </a:t>
            </a:r>
          </a:p>
        </p:txBody>
      </p:sp>
    </p:spTree>
    <p:extLst>
      <p:ext uri="{BB962C8B-B14F-4D97-AF65-F5344CB8AC3E}">
        <p14:creationId xmlns:p14="http://schemas.microsoft.com/office/powerpoint/2010/main" val="2331463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AFC454B-A080-4D23-B177-6D5356C6E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427"/>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8029" y="333478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474479" y="1096414"/>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EBCB541-57C3-F827-2E4A-BDF07474E455}"/>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kern="1200">
                <a:solidFill>
                  <a:schemeClr val="tx1"/>
                </a:solidFill>
                <a:latin typeface="+mj-lt"/>
                <a:ea typeface="+mj-ea"/>
                <a:cs typeface="+mj-cs"/>
              </a:rPr>
              <a:t>Responsibilities for all</a:t>
            </a:r>
          </a:p>
        </p:txBody>
      </p:sp>
      <p:sp>
        <p:nvSpPr>
          <p:cNvPr id="3" name="Content Placeholder 2">
            <a:extLst>
              <a:ext uri="{FF2B5EF4-FFF2-40B4-BE49-F238E27FC236}">
                <a16:creationId xmlns:a16="http://schemas.microsoft.com/office/drawing/2014/main" id="{5EC2E909-9AC3-0D19-8A6A-B78974FEB3C6}"/>
              </a:ext>
            </a:extLst>
          </p:cNvPr>
          <p:cNvSpPr>
            <a:spLocks noGrp="1"/>
          </p:cNvSpPr>
          <p:nvPr>
            <p:ph type="body" idx="1"/>
          </p:nvPr>
        </p:nvSpPr>
        <p:spPr>
          <a:xfrm>
            <a:off x="4038600" y="4782320"/>
            <a:ext cx="7644627" cy="1329443"/>
          </a:xfrm>
        </p:spPr>
        <p:txBody>
          <a:bodyPr vert="horz" lIns="91440" tIns="45720" rIns="91440" bIns="45720" rtlCol="0">
            <a:normAutofit/>
          </a:bodyPr>
          <a:lstStyle/>
          <a:p>
            <a:pPr algn="r"/>
            <a:endParaRPr lang="en-US" sz="2400" kern="1200">
              <a:solidFill>
                <a:schemeClr val="tx1"/>
              </a:solidFill>
              <a:latin typeface="+mn-lt"/>
              <a:ea typeface="+mn-ea"/>
              <a:cs typeface="+mn-cs"/>
            </a:endParaRPr>
          </a:p>
        </p:txBody>
      </p:sp>
    </p:spTree>
    <p:extLst>
      <p:ext uri="{BB962C8B-B14F-4D97-AF65-F5344CB8AC3E}">
        <p14:creationId xmlns:p14="http://schemas.microsoft.com/office/powerpoint/2010/main" val="2486031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CC90CC-45C3-6263-F52D-87950A5BEE17}"/>
              </a:ext>
            </a:extLst>
          </p:cNvPr>
          <p:cNvSpPr>
            <a:spLocks noGrp="1"/>
          </p:cNvSpPr>
          <p:nvPr>
            <p:ph type="title"/>
          </p:nvPr>
        </p:nvSpPr>
        <p:spPr>
          <a:xfrm>
            <a:off x="686834" y="1153572"/>
            <a:ext cx="3200400" cy="4461163"/>
          </a:xfrm>
        </p:spPr>
        <p:txBody>
          <a:bodyPr>
            <a:normAutofit/>
          </a:bodyPr>
          <a:lstStyle/>
          <a:p>
            <a:r>
              <a:rPr lang="en-US">
                <a:solidFill>
                  <a:srgbClr val="FFFFFF"/>
                </a:solidFill>
                <a:cs typeface="Calibri Light"/>
              </a:rPr>
              <a:t>Education Scotland - Inclusion</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A3C3F50-C84F-535A-085F-7F2D7F67E181}"/>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buNone/>
            </a:pPr>
            <a:r>
              <a:rPr lang="en-US" sz="1500" dirty="0">
                <a:ea typeface="+mn-lt"/>
                <a:cs typeface="+mn-lt"/>
              </a:rPr>
              <a:t>All Scotland's children and young people are entitled to support to enable them to gain as much as possible from the opportunities that Curriculum for Excellence provides. Some children may need additional support.</a:t>
            </a:r>
            <a:endParaRPr lang="en-US" dirty="0"/>
          </a:p>
          <a:p>
            <a:pPr marL="0" indent="0">
              <a:buNone/>
            </a:pPr>
            <a:r>
              <a:rPr lang="en-US" sz="1500" b="1" dirty="0">
                <a:cs typeface="Calibri"/>
              </a:rPr>
              <a:t>Targeted suppor</a:t>
            </a:r>
            <a:r>
              <a:rPr lang="en-US" sz="1500" dirty="0">
                <a:cs typeface="Calibri"/>
              </a:rPr>
              <a:t>t:</a:t>
            </a:r>
          </a:p>
          <a:p>
            <a:r>
              <a:rPr lang="en-US" sz="1500" dirty="0">
                <a:ea typeface="+mn-lt"/>
                <a:cs typeface="+mn-lt"/>
              </a:rPr>
              <a:t>Children and young people can benefit from additional or targeted support, tailored to their individual circumstances. This could be at any points of their learning journey or throughout the journey.</a:t>
            </a:r>
            <a:endParaRPr lang="en-US" sz="1500" dirty="0">
              <a:cs typeface="Calibri"/>
            </a:endParaRPr>
          </a:p>
          <a:p>
            <a:r>
              <a:rPr lang="en-US" sz="1500" dirty="0">
                <a:ea typeface="+mn-lt"/>
                <a:cs typeface="+mn-lt"/>
              </a:rPr>
              <a:t>Barriers to learning may arise from specific learning difficulties, disability, social, emotional or </a:t>
            </a:r>
            <a:r>
              <a:rPr lang="en-US" sz="1500" dirty="0" err="1">
                <a:ea typeface="+mn-lt"/>
                <a:cs typeface="+mn-lt"/>
              </a:rPr>
              <a:t>behavioural</a:t>
            </a:r>
            <a:r>
              <a:rPr lang="en-US" sz="1500" dirty="0">
                <a:ea typeface="+mn-lt"/>
                <a:cs typeface="+mn-lt"/>
              </a:rPr>
              <a:t> needs, bereavement or family issues. Additional support may also be required to ensure progress in learning for the gifted and able, looked after children and young people, young </a:t>
            </a:r>
            <a:r>
              <a:rPr lang="en-US" sz="1500" dirty="0" err="1">
                <a:ea typeface="+mn-lt"/>
                <a:cs typeface="+mn-lt"/>
              </a:rPr>
              <a:t>carers</a:t>
            </a:r>
            <a:r>
              <a:rPr lang="en-US" sz="1500" dirty="0">
                <a:ea typeface="+mn-lt"/>
                <a:cs typeface="+mn-lt"/>
              </a:rPr>
              <a:t>, Gypsies and Travellers, asylum seekers and those for whom English is not a first language.</a:t>
            </a:r>
            <a:endParaRPr lang="en-US" sz="1500" dirty="0"/>
          </a:p>
          <a:p>
            <a:r>
              <a:rPr lang="en-US" sz="1500" dirty="0">
                <a:ea typeface="+mn-lt"/>
                <a:cs typeface="+mn-lt"/>
              </a:rPr>
              <a:t>Targeted support also encompasses children and young people requiring more choices and more chances to achieve positive, sustained post-school destinations.</a:t>
            </a:r>
            <a:endParaRPr lang="en-US" sz="1500" dirty="0"/>
          </a:p>
          <a:p>
            <a:r>
              <a:rPr lang="en-US" sz="1500" dirty="0">
                <a:ea typeface="+mn-lt"/>
                <a:cs typeface="+mn-lt"/>
              </a:rPr>
              <a:t>This 'targeted' support is usually, but not exclusively, delivered by staff with additional training and expertise. In a secondary school, this support may be coordinated by guidance/pastoral care/pupil support staff through a staged intervention process.</a:t>
            </a:r>
            <a:endParaRPr lang="en-US" sz="1500" dirty="0"/>
          </a:p>
          <a:p>
            <a:endParaRPr lang="en-US" sz="1500">
              <a:cs typeface="Calibri"/>
            </a:endParaRPr>
          </a:p>
        </p:txBody>
      </p:sp>
    </p:spTree>
    <p:extLst>
      <p:ext uri="{BB962C8B-B14F-4D97-AF65-F5344CB8AC3E}">
        <p14:creationId xmlns:p14="http://schemas.microsoft.com/office/powerpoint/2010/main" val="2873158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DF68A3-744C-C86A-5587-01213139B311}"/>
              </a:ext>
            </a:extLst>
          </p:cNvPr>
          <p:cNvSpPr>
            <a:spLocks noGrp="1"/>
          </p:cNvSpPr>
          <p:nvPr>
            <p:ph type="title"/>
          </p:nvPr>
        </p:nvSpPr>
        <p:spPr>
          <a:xfrm>
            <a:off x="635000" y="640823"/>
            <a:ext cx="3418659" cy="5583148"/>
          </a:xfrm>
        </p:spPr>
        <p:txBody>
          <a:bodyPr anchor="ctr">
            <a:normAutofit/>
          </a:bodyPr>
          <a:lstStyle/>
          <a:p>
            <a:r>
              <a:rPr lang="en-US" sz="5400">
                <a:cs typeface="Calibri Light"/>
              </a:rPr>
              <a:t>Getting it right for bilingual learners and their parents</a:t>
            </a:r>
            <a:endParaRPr lang="en-US" sz="540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CB04FCA1-47FC-696F-2501-1F0927E889A8}"/>
              </a:ext>
            </a:extLst>
          </p:cNvPr>
          <p:cNvGraphicFramePr>
            <a:graphicFrameLocks noGrp="1"/>
          </p:cNvGraphicFramePr>
          <p:nvPr>
            <p:ph idx="1"/>
            <p:extLst>
              <p:ext uri="{D42A27DB-BD31-4B8C-83A1-F6EECF244321}">
                <p14:modId xmlns:p14="http://schemas.microsoft.com/office/powerpoint/2010/main" val="363423636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0615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01AFEA-2442-4A9F-BA37-8C469F306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48E3801C-1482-34C2-64C6-7532A879043D}"/>
              </a:ext>
            </a:extLst>
          </p:cNvPr>
          <p:cNvSpPr>
            <a:spLocks noGrp="1"/>
          </p:cNvSpPr>
          <p:nvPr>
            <p:ph type="title"/>
          </p:nvPr>
        </p:nvSpPr>
        <p:spPr>
          <a:xfrm>
            <a:off x="970908" y="637046"/>
            <a:ext cx="5174207" cy="2971473"/>
          </a:xfrm>
        </p:spPr>
        <p:txBody>
          <a:bodyPr vert="horz" lIns="91440" tIns="45720" rIns="91440" bIns="45720" rtlCol="0" anchor="b">
            <a:normAutofit/>
          </a:bodyPr>
          <a:lstStyle/>
          <a:p>
            <a:r>
              <a:rPr lang="en-US" kern="1200" dirty="0" err="1">
                <a:solidFill>
                  <a:srgbClr val="FFFFFF"/>
                </a:solidFill>
                <a:latin typeface="+mj-lt"/>
                <a:ea typeface="+mj-ea"/>
                <a:cs typeface="+mj-cs"/>
              </a:rPr>
              <a:t>Prioritising</a:t>
            </a:r>
            <a:r>
              <a:rPr lang="en-US" kern="1200" dirty="0">
                <a:solidFill>
                  <a:srgbClr val="FFFFFF"/>
                </a:solidFill>
                <a:latin typeface="+mj-lt"/>
                <a:ea typeface="+mj-ea"/>
                <a:cs typeface="+mj-cs"/>
              </a:rPr>
              <a:t> support</a:t>
            </a:r>
          </a:p>
        </p:txBody>
      </p:sp>
      <p:sp>
        <p:nvSpPr>
          <p:cNvPr id="3" name="Content Placeholder 2">
            <a:extLst>
              <a:ext uri="{FF2B5EF4-FFF2-40B4-BE49-F238E27FC236}">
                <a16:creationId xmlns:a16="http://schemas.microsoft.com/office/drawing/2014/main" id="{D54CC806-E8E3-0B8C-30D9-41C87A95883C}"/>
              </a:ext>
            </a:extLst>
          </p:cNvPr>
          <p:cNvSpPr>
            <a:spLocks noGrp="1"/>
          </p:cNvSpPr>
          <p:nvPr>
            <p:ph type="body" idx="1"/>
          </p:nvPr>
        </p:nvSpPr>
        <p:spPr>
          <a:xfrm>
            <a:off x="970908" y="3700594"/>
            <a:ext cx="5174207" cy="1963486"/>
          </a:xfrm>
        </p:spPr>
        <p:txBody>
          <a:bodyPr vert="horz" lIns="91440" tIns="45720" rIns="91440" bIns="45720" rtlCol="0" anchor="t">
            <a:normAutofit/>
          </a:bodyPr>
          <a:lstStyle/>
          <a:p>
            <a:r>
              <a:rPr lang="en-US" dirty="0">
                <a:solidFill>
                  <a:srgbClr val="FFFFFF"/>
                </a:solidFill>
                <a:cs typeface="Calibri"/>
              </a:rPr>
              <a:t>Tracking progress in English acquisition</a:t>
            </a:r>
            <a:endParaRPr lang="en-US" sz="2400" kern="1200" dirty="0">
              <a:solidFill>
                <a:srgbClr val="FFFFFF"/>
              </a:solidFill>
              <a:latin typeface="+mn-lt"/>
              <a:ea typeface="+mn-ea"/>
              <a:cs typeface="+mn-cs"/>
            </a:endParaRPr>
          </a:p>
        </p:txBody>
      </p:sp>
      <p:sp>
        <p:nvSpPr>
          <p:cNvPr id="10" name="Freeform: Shape 9">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Oval 11">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Block Arc 13">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4"/>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4"/>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872052">
            <a:off x="6113252"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6888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0F3CEE-D333-9415-AAA8-3719C02BBA30}"/>
              </a:ext>
            </a:extLst>
          </p:cNvPr>
          <p:cNvSpPr>
            <a:spLocks noGrp="1"/>
          </p:cNvSpPr>
          <p:nvPr>
            <p:ph type="title"/>
          </p:nvPr>
        </p:nvSpPr>
        <p:spPr>
          <a:xfrm>
            <a:off x="686834" y="1153572"/>
            <a:ext cx="3200400" cy="4461163"/>
          </a:xfrm>
        </p:spPr>
        <p:txBody>
          <a:bodyPr>
            <a:normAutofit/>
          </a:bodyPr>
          <a:lstStyle/>
          <a:p>
            <a:r>
              <a:rPr lang="en-US">
                <a:solidFill>
                  <a:srgbClr val="FFFFFF"/>
                </a:solidFill>
                <a:ea typeface="+mj-lt"/>
                <a:cs typeface="+mj-lt"/>
              </a:rPr>
              <a:t>Assessing Priority </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73FADF4-A670-2B6A-0BD1-EA3A5474E073}"/>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buNone/>
            </a:pPr>
            <a:r>
              <a:rPr lang="en-US" sz="1500" dirty="0">
                <a:ea typeface="+mn-lt"/>
                <a:cs typeface="+mn-lt"/>
              </a:rPr>
              <a:t>The EAL team is an Outreach Service managed centrally. It is the policy of the EAL team to support bilingual children and young people according to their needs in collaboration with the school. When assessing a bilingual pupil's needs the following are taken into account: </a:t>
            </a:r>
            <a:endParaRPr lang="en-US" sz="1500" dirty="0"/>
          </a:p>
          <a:p>
            <a:r>
              <a:rPr lang="en-US" sz="1500" dirty="0">
                <a:ea typeface="+mn-lt"/>
                <a:cs typeface="+mn-lt"/>
              </a:rPr>
              <a:t>Pupil's exposure to English </a:t>
            </a:r>
          </a:p>
          <a:p>
            <a:r>
              <a:rPr lang="en-US" sz="1500" dirty="0">
                <a:ea typeface="+mn-lt"/>
                <a:cs typeface="+mn-lt"/>
              </a:rPr>
              <a:t>Pupil's English language proficiency (see Appendices –Stages of English Language Acquisition and Checklists) </a:t>
            </a:r>
          </a:p>
          <a:p>
            <a:r>
              <a:rPr lang="en-US" sz="1500" dirty="0">
                <a:ea typeface="+mn-lt"/>
                <a:cs typeface="+mn-lt"/>
              </a:rPr>
              <a:t>Age and school stage </a:t>
            </a:r>
          </a:p>
          <a:p>
            <a:r>
              <a:rPr lang="en-US" sz="1500" dirty="0">
                <a:ea typeface="+mn-lt"/>
                <a:cs typeface="+mn-lt"/>
              </a:rPr>
              <a:t>Previous educational experience </a:t>
            </a:r>
          </a:p>
          <a:p>
            <a:r>
              <a:rPr lang="en-US" sz="1500" dirty="0">
                <a:ea typeface="+mn-lt"/>
                <a:cs typeface="+mn-lt"/>
              </a:rPr>
              <a:t>Areas of under-achievement </a:t>
            </a:r>
          </a:p>
          <a:p>
            <a:r>
              <a:rPr lang="en-US" sz="1500" dirty="0">
                <a:ea typeface="+mn-lt"/>
                <a:cs typeface="+mn-lt"/>
              </a:rPr>
              <a:t>Length of stay (short stay are those who are here for up to 1 year) </a:t>
            </a:r>
          </a:p>
          <a:p>
            <a:r>
              <a:rPr lang="en-US" sz="1500" dirty="0">
                <a:ea typeface="+mn-lt"/>
                <a:cs typeface="+mn-lt"/>
              </a:rPr>
              <a:t>Additional support needs </a:t>
            </a:r>
          </a:p>
          <a:p>
            <a:r>
              <a:rPr lang="en-US" sz="1500" dirty="0">
                <a:ea typeface="+mn-lt"/>
                <a:cs typeface="+mn-lt"/>
              </a:rPr>
              <a:t>Previous experience of the school in supporting bilingual pupils </a:t>
            </a:r>
          </a:p>
          <a:p>
            <a:r>
              <a:rPr lang="en-US" sz="1500" dirty="0">
                <a:ea typeface="+mn-lt"/>
                <a:cs typeface="+mn-lt"/>
              </a:rPr>
              <a:t>Exceptional circumstances (e.g. refugees) </a:t>
            </a:r>
          </a:p>
          <a:p>
            <a:endParaRPr lang="en-US" sz="1500">
              <a:ea typeface="+mn-lt"/>
              <a:cs typeface="+mn-lt"/>
            </a:endParaRPr>
          </a:p>
          <a:p>
            <a:pPr marL="0" indent="0">
              <a:buNone/>
            </a:pPr>
            <a:r>
              <a:rPr lang="en-US" sz="1500" dirty="0">
                <a:ea typeface="+mn-lt"/>
                <a:cs typeface="+mn-lt"/>
              </a:rPr>
              <a:t>On-going monitoring of the needs of pupils across the city is undertaken by the team and adjustments to the type and level of support offered is made where necessary.  </a:t>
            </a:r>
          </a:p>
        </p:txBody>
      </p:sp>
    </p:spTree>
    <p:extLst>
      <p:ext uri="{BB962C8B-B14F-4D97-AF65-F5344CB8AC3E}">
        <p14:creationId xmlns:p14="http://schemas.microsoft.com/office/powerpoint/2010/main" val="199706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CB3929-30B9-F8B7-8B1A-AA04558F387B}"/>
              </a:ext>
            </a:extLst>
          </p:cNvPr>
          <p:cNvSpPr>
            <a:spLocks noGrp="1"/>
          </p:cNvSpPr>
          <p:nvPr>
            <p:ph type="title"/>
          </p:nvPr>
        </p:nvSpPr>
        <p:spPr>
          <a:xfrm>
            <a:off x="1043631" y="809898"/>
            <a:ext cx="10173010" cy="1554480"/>
          </a:xfrm>
        </p:spPr>
        <p:txBody>
          <a:bodyPr anchor="ctr">
            <a:normAutofit/>
          </a:bodyPr>
          <a:lstStyle/>
          <a:p>
            <a:r>
              <a:rPr lang="en-US" sz="4800">
                <a:cs typeface="Calibri Light"/>
              </a:rPr>
              <a:t>Tracking and monitoring progress in English language acquisition</a:t>
            </a:r>
            <a:endParaRPr lang="en-US" sz="480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E4509E29-F597-1922-CD35-14BB264C4A7D}"/>
              </a:ext>
            </a:extLst>
          </p:cNvPr>
          <p:cNvGraphicFramePr>
            <a:graphicFrameLocks noGrp="1"/>
          </p:cNvGraphicFramePr>
          <p:nvPr>
            <p:ph idx="1"/>
            <p:extLst>
              <p:ext uri="{D42A27DB-BD31-4B8C-83A1-F6EECF244321}">
                <p14:modId xmlns:p14="http://schemas.microsoft.com/office/powerpoint/2010/main" val="1804184117"/>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6395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DF3F93-CC46-4694-6DB3-A306DA531C0E}"/>
              </a:ext>
            </a:extLst>
          </p:cNvPr>
          <p:cNvSpPr>
            <a:spLocks noGrp="1"/>
          </p:cNvSpPr>
          <p:nvPr>
            <p:ph type="title"/>
          </p:nvPr>
        </p:nvSpPr>
        <p:spPr>
          <a:xfrm>
            <a:off x="524741" y="620392"/>
            <a:ext cx="3808268" cy="5504688"/>
          </a:xfrm>
        </p:spPr>
        <p:txBody>
          <a:bodyPr>
            <a:normAutofit/>
          </a:bodyPr>
          <a:lstStyle/>
          <a:p>
            <a:r>
              <a:rPr lang="en-US" sz="5600">
                <a:solidFill>
                  <a:schemeClr val="bg1"/>
                </a:solidFill>
                <a:ea typeface="+mj-lt"/>
                <a:cs typeface="+mj-lt"/>
              </a:rPr>
              <a:t>Tracking and monitoring progress – stages of English language acquisition</a:t>
            </a:r>
            <a:endParaRPr lang="en-US" sz="5600">
              <a:solidFill>
                <a:schemeClr val="bg1"/>
              </a:solidFill>
            </a:endParaRPr>
          </a:p>
        </p:txBody>
      </p:sp>
      <p:graphicFrame>
        <p:nvGraphicFramePr>
          <p:cNvPr id="5" name="Content Placeholder 2">
            <a:extLst>
              <a:ext uri="{FF2B5EF4-FFF2-40B4-BE49-F238E27FC236}">
                <a16:creationId xmlns:a16="http://schemas.microsoft.com/office/drawing/2014/main" id="{B4DE67E6-AE76-D817-E804-97ED5370E574}"/>
              </a:ext>
            </a:extLst>
          </p:cNvPr>
          <p:cNvGraphicFramePr>
            <a:graphicFrameLocks noGrp="1"/>
          </p:cNvGraphicFramePr>
          <p:nvPr>
            <p:ph idx="1"/>
            <p:extLst>
              <p:ext uri="{D42A27DB-BD31-4B8C-83A1-F6EECF244321}">
                <p14:modId xmlns:p14="http://schemas.microsoft.com/office/powerpoint/2010/main" val="545789300"/>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039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picture containing table&#10;&#10;Description automatically generated">
            <a:extLst>
              <a:ext uri="{FF2B5EF4-FFF2-40B4-BE49-F238E27FC236}">
                <a16:creationId xmlns:a16="http://schemas.microsoft.com/office/drawing/2014/main" id="{19A77222-4FA2-D691-D0AB-2F16568B572E}"/>
              </a:ext>
            </a:extLst>
          </p:cNvPr>
          <p:cNvPicPr>
            <a:picLocks noChangeAspect="1"/>
          </p:cNvPicPr>
          <p:nvPr/>
        </p:nvPicPr>
        <p:blipFill>
          <a:blip r:embed="rId2"/>
          <a:stretch>
            <a:fillRect/>
          </a:stretch>
        </p:blipFill>
        <p:spPr>
          <a:xfrm>
            <a:off x="633664" y="531379"/>
            <a:ext cx="10470145" cy="6196296"/>
          </a:xfrm>
          <a:prstGeom prst="rect">
            <a:avLst/>
          </a:prstGeom>
        </p:spPr>
      </p:pic>
    </p:spTree>
    <p:extLst>
      <p:ext uri="{BB962C8B-B14F-4D97-AF65-F5344CB8AC3E}">
        <p14:creationId xmlns:p14="http://schemas.microsoft.com/office/powerpoint/2010/main" val="1466949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444AD-2A8A-261A-72E6-3FCB591F8E4F}"/>
              </a:ext>
            </a:extLst>
          </p:cNvPr>
          <p:cNvSpPr>
            <a:spLocks noGrp="1"/>
          </p:cNvSpPr>
          <p:nvPr>
            <p:ph type="title"/>
          </p:nvPr>
        </p:nvSpPr>
        <p:spPr/>
        <p:txBody>
          <a:bodyPr/>
          <a:lstStyle/>
          <a:p>
            <a:r>
              <a:rPr lang="en-US" b="1" dirty="0">
                <a:cs typeface="Calibri Light"/>
              </a:rPr>
              <a:t>Our Mission Statement</a:t>
            </a:r>
            <a:r>
              <a:rPr lang="en-US" dirty="0">
                <a:cs typeface="Calibri Light"/>
              </a:rPr>
              <a:t>:</a:t>
            </a:r>
            <a:endParaRPr lang="en-US" dirty="0"/>
          </a:p>
        </p:txBody>
      </p:sp>
      <p:graphicFrame>
        <p:nvGraphicFramePr>
          <p:cNvPr id="5" name="Content Placeholder 2">
            <a:extLst>
              <a:ext uri="{FF2B5EF4-FFF2-40B4-BE49-F238E27FC236}">
                <a16:creationId xmlns:a16="http://schemas.microsoft.com/office/drawing/2014/main" id="{810ADD86-9EEA-CA90-403E-64A067F406AE}"/>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5156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4019FC-0F59-87C0-6D5F-4B69305A9702}"/>
              </a:ext>
            </a:extLst>
          </p:cNvPr>
          <p:cNvSpPr>
            <a:spLocks noGrp="1"/>
          </p:cNvSpPr>
          <p:nvPr>
            <p:ph type="title"/>
          </p:nvPr>
        </p:nvSpPr>
        <p:spPr>
          <a:xfrm>
            <a:off x="838200" y="365125"/>
            <a:ext cx="10515600" cy="1325563"/>
          </a:xfrm>
        </p:spPr>
        <p:txBody>
          <a:bodyPr>
            <a:normAutofit/>
          </a:bodyPr>
          <a:lstStyle/>
          <a:p>
            <a:r>
              <a:rPr lang="en-US" sz="4200">
                <a:ea typeface="+mj-lt"/>
                <a:cs typeface="+mj-lt"/>
              </a:rPr>
              <a:t>Tracking and monitoring progress in English language acquisition</a:t>
            </a:r>
            <a:endParaRPr lang="en-US" sz="42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E31AEEB-C4E3-F7AC-23BA-C02328F979E6}"/>
              </a:ext>
            </a:extLst>
          </p:cNvPr>
          <p:cNvSpPr>
            <a:spLocks noGrp="1"/>
          </p:cNvSpPr>
          <p:nvPr>
            <p:ph idx="1"/>
          </p:nvPr>
        </p:nvSpPr>
        <p:spPr>
          <a:xfrm>
            <a:off x="838200" y="1929384"/>
            <a:ext cx="10515600" cy="4251960"/>
          </a:xfrm>
        </p:spPr>
        <p:txBody>
          <a:bodyPr vert="horz" lIns="91440" tIns="45720" rIns="91440" bIns="45720" rtlCol="0">
            <a:normAutofit/>
          </a:bodyPr>
          <a:lstStyle/>
          <a:p>
            <a:r>
              <a:rPr lang="en-US" sz="2000">
                <a:ea typeface="+mn-lt"/>
                <a:cs typeface="+mn-lt"/>
              </a:rPr>
              <a:t>The stage of English Language Acquisition is recorded for every bilingual pupil by the school, in addition to CfE levels of achievement. The stage of English Language Acquisition is transferred to SEEMIS for use in city-wide data collection and for use in the Scottish Executive census carried out in September. A single level stage is required for SEEMIS, scotXed and the EAL team even though learners may show characteristics of more than one level. It is important that this information is accurate. </a:t>
            </a:r>
          </a:p>
          <a:p>
            <a:r>
              <a:rPr lang="en-US" sz="2000">
                <a:ea typeface="+mn-lt"/>
                <a:cs typeface="+mn-lt"/>
              </a:rPr>
              <a:t>EAL team members are available to support and advise throughout this process. Class/subject teachers can track and monitor progress by updating the checklists (see appendix) annually for their bilingual learners. The professional judgement of all staff working with the pupils, class- based evidence, including observation and any other assessment tools in use would support this process. </a:t>
            </a:r>
          </a:p>
          <a:p>
            <a:r>
              <a:rPr lang="en-US" sz="2000">
                <a:ea typeface="+mn-lt"/>
                <a:cs typeface="+mn-lt"/>
              </a:rPr>
              <a:t>Information gathered through the annual EAL audit and completed by schools, provides evidence of pupils’ progress through the stages of language acquisition and allows the team to prioritise support. </a:t>
            </a:r>
            <a:endParaRPr lang="en-US" sz="2000">
              <a:cs typeface="Calibri"/>
            </a:endParaRPr>
          </a:p>
        </p:txBody>
      </p:sp>
    </p:spTree>
    <p:extLst>
      <p:ext uri="{BB962C8B-B14F-4D97-AF65-F5344CB8AC3E}">
        <p14:creationId xmlns:p14="http://schemas.microsoft.com/office/powerpoint/2010/main" val="3000751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738B294-3DC3-75D0-1606-46D0622D399E}"/>
              </a:ext>
            </a:extLst>
          </p:cNvPr>
          <p:cNvSpPr>
            <a:spLocks noGrp="1"/>
          </p:cNvSpPr>
          <p:nvPr>
            <p:ph type="title"/>
          </p:nvPr>
        </p:nvSpPr>
        <p:spPr>
          <a:xfrm>
            <a:off x="5093520" y="2744662"/>
            <a:ext cx="6589707" cy="2387600"/>
          </a:xfrm>
        </p:spPr>
        <p:txBody>
          <a:bodyPr vert="horz" lIns="91440" tIns="45720" rIns="91440" bIns="45720" rtlCol="0" anchor="b">
            <a:normAutofit/>
          </a:bodyPr>
          <a:lstStyle/>
          <a:p>
            <a:pPr algn="r"/>
            <a:r>
              <a:rPr lang="en-US" kern="1200" dirty="0">
                <a:solidFill>
                  <a:srgbClr val="FFFFFF"/>
                </a:solidFill>
                <a:latin typeface="+mj-lt"/>
                <a:ea typeface="+mj-ea"/>
                <a:cs typeface="+mj-cs"/>
              </a:rPr>
              <a:t>Our roles and responsibilities </a:t>
            </a:r>
          </a:p>
        </p:txBody>
      </p:sp>
      <p:sp>
        <p:nvSpPr>
          <p:cNvPr id="3" name="Text Placeholder 2">
            <a:extLst>
              <a:ext uri="{FF2B5EF4-FFF2-40B4-BE49-F238E27FC236}">
                <a16:creationId xmlns:a16="http://schemas.microsoft.com/office/drawing/2014/main" id="{3F5F651D-51BF-9035-9C20-87923AA7774B}"/>
              </a:ext>
            </a:extLst>
          </p:cNvPr>
          <p:cNvSpPr>
            <a:spLocks noGrp="1"/>
          </p:cNvSpPr>
          <p:nvPr>
            <p:ph type="body" idx="1"/>
          </p:nvPr>
        </p:nvSpPr>
        <p:spPr>
          <a:xfrm>
            <a:off x="5093520" y="5224337"/>
            <a:ext cx="6589707" cy="1329443"/>
          </a:xfrm>
        </p:spPr>
        <p:txBody>
          <a:bodyPr vert="horz" lIns="91440" tIns="45720" rIns="91440" bIns="45720" rtlCol="0" anchor="t">
            <a:normAutofit/>
          </a:bodyPr>
          <a:lstStyle/>
          <a:p>
            <a:pPr algn="r"/>
            <a:endParaRPr lang="en-US" sz="2400" kern="1200" dirty="0">
              <a:solidFill>
                <a:srgbClr val="FFFFFF"/>
              </a:solidFill>
              <a:latin typeface="+mn-lt"/>
              <a:cs typeface="Calibri"/>
            </a:endParaRPr>
          </a:p>
        </p:txBody>
      </p:sp>
      <p:cxnSp>
        <p:nvCxnSpPr>
          <p:cNvPr id="12" name="Straight Connector 11">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Oval 17">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793290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5DD0794-DA0E-E3FE-1B30-F341A18F13AD}"/>
              </a:ext>
            </a:extLst>
          </p:cNvPr>
          <p:cNvSpPr>
            <a:spLocks noGrp="1"/>
          </p:cNvSpPr>
          <p:nvPr>
            <p:ph type="title"/>
          </p:nvPr>
        </p:nvSpPr>
        <p:spPr>
          <a:xfrm>
            <a:off x="1115568" y="548640"/>
            <a:ext cx="10168128" cy="1179576"/>
          </a:xfrm>
        </p:spPr>
        <p:txBody>
          <a:bodyPr>
            <a:normAutofit/>
          </a:bodyPr>
          <a:lstStyle/>
          <a:p>
            <a:r>
              <a:rPr lang="en-US" sz="4000">
                <a:ea typeface="+mj-lt"/>
                <a:cs typeface="+mj-lt"/>
              </a:rPr>
              <a:t>Roles and Responsibility </a:t>
            </a:r>
            <a:endParaRPr lang="en-US" sz="400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EEA69FF6-35E1-8437-F5EE-F8F5CB579CB5}"/>
              </a:ext>
            </a:extLst>
          </p:cNvPr>
          <p:cNvSpPr>
            <a:spLocks noGrp="1"/>
          </p:cNvSpPr>
          <p:nvPr>
            <p:ph idx="1"/>
          </p:nvPr>
        </p:nvSpPr>
        <p:spPr>
          <a:xfrm>
            <a:off x="1115568" y="2481943"/>
            <a:ext cx="10168128" cy="3695020"/>
          </a:xfrm>
        </p:spPr>
        <p:txBody>
          <a:bodyPr vert="horz" lIns="91440" tIns="45720" rIns="91440" bIns="45720" rtlCol="0" anchor="t">
            <a:normAutofit/>
          </a:bodyPr>
          <a:lstStyle/>
          <a:p>
            <a:r>
              <a:rPr lang="en-US" sz="2200" dirty="0">
                <a:ea typeface="+mn-lt"/>
                <a:cs typeface="+mn-lt"/>
              </a:rPr>
              <a:t>collaboration with schools/Dundee House to process placing requests for new arrivals to the city, transfers within the city, primary one intake and secondary transition (see appendices for a flowchart detailing procedure)</a:t>
            </a:r>
          </a:p>
          <a:p>
            <a:r>
              <a:rPr lang="en-US" sz="2200" dirty="0">
                <a:ea typeface="+mn-lt"/>
                <a:cs typeface="+mn-lt"/>
              </a:rPr>
              <a:t>collaboration with schools to set up an enrolment meeting with parents/</a:t>
            </a:r>
            <a:r>
              <a:rPr lang="en-US" sz="2200" dirty="0" err="1">
                <a:ea typeface="+mn-lt"/>
                <a:cs typeface="+mn-lt"/>
              </a:rPr>
              <a:t>carers</a:t>
            </a:r>
            <a:r>
              <a:rPr lang="en-US" sz="2200" dirty="0">
                <a:ea typeface="+mn-lt"/>
                <a:cs typeface="+mn-lt"/>
              </a:rPr>
              <a:t> to exchange information regarding pupil background and education systems, using an interpreter and translated information where possible </a:t>
            </a:r>
          </a:p>
          <a:p>
            <a:r>
              <a:rPr lang="en-US" sz="2200" dirty="0">
                <a:ea typeface="+mn-lt"/>
                <a:cs typeface="+mn-lt"/>
              </a:rPr>
              <a:t>on -going contact with parents / </a:t>
            </a:r>
            <a:r>
              <a:rPr lang="en-US" sz="2200" dirty="0" err="1">
                <a:ea typeface="+mn-lt"/>
                <a:cs typeface="+mn-lt"/>
              </a:rPr>
              <a:t>carers</a:t>
            </a:r>
            <a:r>
              <a:rPr lang="en-US" sz="2200" dirty="0">
                <a:ea typeface="+mn-lt"/>
                <a:cs typeface="+mn-lt"/>
              </a:rPr>
              <a:t> to provide home-school communication regarding pupil progress, school events, local community groups and classes </a:t>
            </a:r>
          </a:p>
          <a:p>
            <a:r>
              <a:rPr lang="en-US" sz="2200" dirty="0">
                <a:ea typeface="+mn-lt"/>
                <a:cs typeface="+mn-lt"/>
              </a:rPr>
              <a:t>annual consultation in each school with a named school link person and an EAL teacher to review needs – each school has a link teacher from the EAL team </a:t>
            </a:r>
            <a:endParaRPr lang="en-US" sz="2200" dirty="0">
              <a:cs typeface="Calibri"/>
            </a:endParaRPr>
          </a:p>
        </p:txBody>
      </p:sp>
    </p:spTree>
    <p:extLst>
      <p:ext uri="{BB962C8B-B14F-4D97-AF65-F5344CB8AC3E}">
        <p14:creationId xmlns:p14="http://schemas.microsoft.com/office/powerpoint/2010/main" val="3625188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4078882-8639-1176-8B56-267989A46687}"/>
              </a:ext>
            </a:extLst>
          </p:cNvPr>
          <p:cNvSpPr>
            <a:spLocks noGrp="1"/>
          </p:cNvSpPr>
          <p:nvPr>
            <p:ph type="title"/>
          </p:nvPr>
        </p:nvSpPr>
        <p:spPr>
          <a:xfrm>
            <a:off x="1115568" y="548640"/>
            <a:ext cx="10168128" cy="1179576"/>
          </a:xfrm>
        </p:spPr>
        <p:txBody>
          <a:bodyPr>
            <a:normAutofit/>
          </a:bodyPr>
          <a:lstStyle/>
          <a:p>
            <a:r>
              <a:rPr lang="en-US" sz="4000">
                <a:cs typeface="Calibri Light"/>
              </a:rPr>
              <a:t>Roles and responsibility</a:t>
            </a:r>
            <a:endParaRPr lang="en-US" sz="4000"/>
          </a:p>
        </p:txBody>
      </p:sp>
      <p:sp>
        <p:nvSpPr>
          <p:cNvPr id="2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4F765B4E-C536-20E4-51F6-49983885E5D8}"/>
              </a:ext>
            </a:extLst>
          </p:cNvPr>
          <p:cNvSpPr>
            <a:spLocks noGrp="1"/>
          </p:cNvSpPr>
          <p:nvPr>
            <p:ph idx="1"/>
          </p:nvPr>
        </p:nvSpPr>
        <p:spPr>
          <a:xfrm>
            <a:off x="1115568" y="2481943"/>
            <a:ext cx="10168128" cy="3695020"/>
          </a:xfrm>
        </p:spPr>
        <p:txBody>
          <a:bodyPr vert="horz" lIns="91440" tIns="45720" rIns="91440" bIns="45720" rtlCol="0" anchor="t">
            <a:normAutofit lnSpcReduction="10000"/>
          </a:bodyPr>
          <a:lstStyle/>
          <a:p>
            <a:r>
              <a:rPr lang="en-US" sz="2200" dirty="0">
                <a:cs typeface="Calibri"/>
              </a:rPr>
              <a:t>supporting schools to provide accurate data on the Stages of English Language Acquisition for audits and the national census </a:t>
            </a:r>
            <a:endParaRPr lang="en-US" sz="2200" dirty="0">
              <a:ea typeface="+mn-lt"/>
              <a:cs typeface="+mn-lt"/>
            </a:endParaRPr>
          </a:p>
          <a:p>
            <a:r>
              <a:rPr lang="en-US" sz="2200" dirty="0">
                <a:cs typeface="Calibri"/>
              </a:rPr>
              <a:t>advising schools and nurseries on suitable resources, learning and teaching approaches, strategies, exam arrangements and other exam opportunities for bilingual learners </a:t>
            </a:r>
            <a:endParaRPr lang="en-US" sz="2200" dirty="0">
              <a:ea typeface="+mn-lt"/>
              <a:cs typeface="+mn-lt"/>
            </a:endParaRPr>
          </a:p>
          <a:p>
            <a:r>
              <a:rPr lang="en-US" sz="2200" dirty="0">
                <a:cs typeface="Calibri"/>
              </a:rPr>
              <a:t>direct support of identified pupils </a:t>
            </a:r>
            <a:endParaRPr lang="en-US" sz="2200" dirty="0">
              <a:ea typeface="+mn-lt"/>
              <a:cs typeface="+mn-lt"/>
            </a:endParaRPr>
          </a:p>
          <a:p>
            <a:r>
              <a:rPr lang="en-US" sz="2200" dirty="0">
                <a:cs typeface="Calibri"/>
              </a:rPr>
              <a:t>providing citywide ESOL classes for senior pupils</a:t>
            </a:r>
          </a:p>
          <a:p>
            <a:r>
              <a:rPr lang="en-US" sz="2200" dirty="0">
                <a:cs typeface="Calibri"/>
              </a:rPr>
              <a:t>maintaining links and developing partnership work with other agencies </a:t>
            </a:r>
            <a:endParaRPr lang="en-US" sz="2200" dirty="0">
              <a:ea typeface="+mn-lt"/>
              <a:cs typeface="+mn-lt"/>
            </a:endParaRPr>
          </a:p>
          <a:p>
            <a:r>
              <a:rPr lang="en-US" sz="2200" dirty="0">
                <a:cs typeface="Calibri"/>
              </a:rPr>
              <a:t>providing in service training to education staff and other agencies </a:t>
            </a:r>
            <a:endParaRPr lang="en-US" sz="2200" dirty="0">
              <a:ea typeface="+mn-lt"/>
              <a:cs typeface="+mn-lt"/>
            </a:endParaRPr>
          </a:p>
          <a:p>
            <a:r>
              <a:rPr lang="en-US" sz="2200" dirty="0">
                <a:cs typeface="Calibri"/>
              </a:rPr>
              <a:t>participating in DCC Education Department strategy groups </a:t>
            </a:r>
            <a:endParaRPr lang="en-US" sz="2200" dirty="0">
              <a:ea typeface="+mn-lt"/>
              <a:cs typeface="+mn-lt"/>
            </a:endParaRPr>
          </a:p>
          <a:p>
            <a:endParaRPr lang="en-US" sz="2200">
              <a:ea typeface="+mn-lt"/>
              <a:cs typeface="+mn-lt"/>
            </a:endParaRPr>
          </a:p>
          <a:p>
            <a:endParaRPr lang="en-US" sz="2200">
              <a:cs typeface="Calibri"/>
            </a:endParaRPr>
          </a:p>
          <a:p>
            <a:endParaRPr lang="en-US" sz="2200">
              <a:cs typeface="Calibri"/>
            </a:endParaRPr>
          </a:p>
        </p:txBody>
      </p:sp>
    </p:spTree>
    <p:extLst>
      <p:ext uri="{BB962C8B-B14F-4D97-AF65-F5344CB8AC3E}">
        <p14:creationId xmlns:p14="http://schemas.microsoft.com/office/powerpoint/2010/main" val="893940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0E1A344-863C-BF6B-D635-CC751F7F3D3D}"/>
              </a:ext>
            </a:extLst>
          </p:cNvPr>
          <p:cNvSpPr>
            <a:spLocks noGrp="1"/>
          </p:cNvSpPr>
          <p:nvPr>
            <p:ph type="title"/>
          </p:nvPr>
        </p:nvSpPr>
        <p:spPr>
          <a:xfrm>
            <a:off x="838200" y="365125"/>
            <a:ext cx="10515600" cy="1325563"/>
          </a:xfrm>
        </p:spPr>
        <p:txBody>
          <a:bodyPr>
            <a:normAutofit/>
          </a:bodyPr>
          <a:lstStyle/>
          <a:p>
            <a:r>
              <a:rPr lang="en-US" dirty="0">
                <a:cs typeface="Calibri Light"/>
              </a:rPr>
              <a:t>How we support additional language development</a:t>
            </a:r>
            <a:endParaRPr lang="en-US" dirty="0"/>
          </a:p>
        </p:txBody>
      </p:sp>
      <p:sp>
        <p:nvSpPr>
          <p:cNvPr id="21"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65C0092-EE8D-E5B7-7793-12CABE5071FE}"/>
              </a:ext>
            </a:extLst>
          </p:cNvPr>
          <p:cNvSpPr>
            <a:spLocks noGrp="1"/>
          </p:cNvSpPr>
          <p:nvPr>
            <p:ph idx="1"/>
          </p:nvPr>
        </p:nvSpPr>
        <p:spPr>
          <a:xfrm>
            <a:off x="838200" y="1825625"/>
            <a:ext cx="10515600" cy="4351338"/>
          </a:xfrm>
        </p:spPr>
        <p:txBody>
          <a:bodyPr vert="horz" lIns="91440" tIns="45720" rIns="91440" bIns="45720" rtlCol="0" anchor="t">
            <a:normAutofit lnSpcReduction="10000"/>
          </a:bodyPr>
          <a:lstStyle/>
          <a:p>
            <a:pPr marL="0" indent="0">
              <a:buNone/>
            </a:pPr>
            <a:r>
              <a:rPr lang="en-US" sz="2200" dirty="0">
                <a:ea typeface="+mn-lt"/>
                <a:cs typeface="+mn-lt"/>
              </a:rPr>
              <a:t>Involving Parents </a:t>
            </a:r>
          </a:p>
          <a:p>
            <a:pPr marL="0" indent="0">
              <a:buNone/>
            </a:pPr>
            <a:r>
              <a:rPr lang="en-US" sz="2200" dirty="0">
                <a:ea typeface="+mn-lt"/>
                <a:cs typeface="+mn-lt"/>
              </a:rPr>
              <a:t>Links with Other Agencies </a:t>
            </a:r>
          </a:p>
          <a:p>
            <a:pPr marL="0" indent="0">
              <a:buNone/>
            </a:pPr>
            <a:r>
              <a:rPr lang="en-US" sz="2200" dirty="0">
                <a:ea typeface="+mn-lt"/>
                <a:cs typeface="+mn-lt"/>
              </a:rPr>
              <a:t>In-Service Training </a:t>
            </a:r>
          </a:p>
          <a:p>
            <a:pPr marL="0" indent="0">
              <a:buNone/>
            </a:pPr>
            <a:r>
              <a:rPr lang="en-US" sz="2200" dirty="0">
                <a:ea typeface="+mn-lt"/>
                <a:cs typeface="+mn-lt"/>
              </a:rPr>
              <a:t>Collaboration on Target Setting and Assessment </a:t>
            </a:r>
            <a:endParaRPr lang="en-US" dirty="0"/>
          </a:p>
          <a:p>
            <a:pPr marL="0" indent="0">
              <a:buNone/>
            </a:pPr>
            <a:r>
              <a:rPr lang="en-US" sz="2200" dirty="0">
                <a:ea typeface="+mn-lt"/>
                <a:cs typeface="+mn-lt"/>
              </a:rPr>
              <a:t>Advising Schools on Appropriate Resources </a:t>
            </a:r>
          </a:p>
          <a:p>
            <a:pPr marL="0" indent="0">
              <a:buNone/>
            </a:pPr>
            <a:r>
              <a:rPr lang="en-US" sz="2200" dirty="0">
                <a:ea typeface="+mn-lt"/>
                <a:cs typeface="+mn-lt"/>
              </a:rPr>
              <a:t>Advising Schools on Differentiation of Resources </a:t>
            </a:r>
          </a:p>
          <a:p>
            <a:pPr marL="0" indent="0">
              <a:buNone/>
            </a:pPr>
            <a:r>
              <a:rPr lang="en-US" sz="2200" dirty="0">
                <a:ea typeface="+mn-lt"/>
                <a:cs typeface="+mn-lt"/>
              </a:rPr>
              <a:t>Direct Teaching/Partnership Teaching </a:t>
            </a:r>
          </a:p>
          <a:p>
            <a:pPr marL="0" indent="0">
              <a:buNone/>
            </a:pPr>
            <a:r>
              <a:rPr lang="en-US" sz="2200" dirty="0">
                <a:ea typeface="+mn-lt"/>
                <a:cs typeface="+mn-lt"/>
              </a:rPr>
              <a:t>Support in the Home Language </a:t>
            </a:r>
          </a:p>
          <a:p>
            <a:pPr marL="0" indent="0">
              <a:buNone/>
            </a:pPr>
            <a:r>
              <a:rPr lang="en-US" sz="2200" dirty="0">
                <a:ea typeface="+mn-lt"/>
                <a:cs typeface="+mn-lt"/>
              </a:rPr>
              <a:t>Collaborative learning /Co-operative Learning </a:t>
            </a:r>
          </a:p>
          <a:p>
            <a:pPr marL="0" indent="0">
              <a:buNone/>
            </a:pPr>
            <a:r>
              <a:rPr lang="en-US" sz="2200" dirty="0">
                <a:ea typeface="+mn-lt"/>
                <a:cs typeface="+mn-lt"/>
              </a:rPr>
              <a:t>We also aim to raise awareness among all children and staff of the diversity of Scotland’s population and the need to promote equality of opportunity. </a:t>
            </a:r>
            <a:endParaRPr lang="en-US" sz="2200" dirty="0">
              <a:cs typeface="Calibri" panose="020F0502020204030204"/>
            </a:endParaRPr>
          </a:p>
        </p:txBody>
      </p:sp>
    </p:spTree>
    <p:extLst>
      <p:ext uri="{BB962C8B-B14F-4D97-AF65-F5344CB8AC3E}">
        <p14:creationId xmlns:p14="http://schemas.microsoft.com/office/powerpoint/2010/main" val="854044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163FB9-FF5E-28A7-2F68-72FBB380C025}"/>
              </a:ext>
            </a:extLst>
          </p:cNvPr>
          <p:cNvSpPr>
            <a:spLocks noGrp="1"/>
          </p:cNvSpPr>
          <p:nvPr>
            <p:ph type="title"/>
          </p:nvPr>
        </p:nvSpPr>
        <p:spPr>
          <a:xfrm>
            <a:off x="838200" y="631825"/>
            <a:ext cx="10515600" cy="1325563"/>
          </a:xfrm>
        </p:spPr>
        <p:txBody>
          <a:bodyPr>
            <a:normAutofit/>
          </a:bodyPr>
          <a:lstStyle/>
          <a:p>
            <a:r>
              <a:rPr lang="en-US" dirty="0">
                <a:cs typeface="Calibri Light"/>
              </a:rPr>
              <a:t>Including parents</a:t>
            </a:r>
            <a:endParaRPr lang="en-US" dirty="0"/>
          </a:p>
        </p:txBody>
      </p:sp>
      <p:sp>
        <p:nvSpPr>
          <p:cNvPr id="3" name="Content Placeholder 2">
            <a:extLst>
              <a:ext uri="{FF2B5EF4-FFF2-40B4-BE49-F238E27FC236}">
                <a16:creationId xmlns:a16="http://schemas.microsoft.com/office/drawing/2014/main" id="{34DF7CA9-150D-8D46-7766-07F1AC70A95E}"/>
              </a:ext>
            </a:extLst>
          </p:cNvPr>
          <p:cNvSpPr>
            <a:spLocks noGrp="1"/>
          </p:cNvSpPr>
          <p:nvPr>
            <p:ph idx="1"/>
          </p:nvPr>
        </p:nvSpPr>
        <p:spPr>
          <a:xfrm>
            <a:off x="838200" y="2057400"/>
            <a:ext cx="10515600" cy="3871762"/>
          </a:xfrm>
        </p:spPr>
        <p:txBody>
          <a:bodyPr vert="horz" lIns="91440" tIns="45720" rIns="91440" bIns="45720" rtlCol="0">
            <a:normAutofit/>
          </a:bodyPr>
          <a:lstStyle/>
          <a:p>
            <a:pPr marL="0" indent="0">
              <a:buNone/>
            </a:pPr>
            <a:r>
              <a:rPr lang="en-US" sz="1900">
                <a:ea typeface="+mn-lt"/>
                <a:cs typeface="+mn-lt"/>
              </a:rPr>
              <a:t>Schools will already have procedures in place for developing partnerships with parents/carers. However, additional issues need to be considered in the case of the parents/carers of bilingual learners.</a:t>
            </a:r>
            <a:endParaRPr lang="en-US" sz="1900"/>
          </a:p>
          <a:p>
            <a:r>
              <a:rPr lang="en-US" sz="1900">
                <a:ea typeface="+mn-lt"/>
                <a:cs typeface="+mn-lt"/>
              </a:rPr>
              <a:t>Consider whether the underlying ethos of the school is welcoming and reflects Scotland as a multicultural, multilingual country. </a:t>
            </a:r>
          </a:p>
          <a:p>
            <a:r>
              <a:rPr lang="en-US" sz="1900">
                <a:ea typeface="+mn-lt"/>
                <a:cs typeface="+mn-lt"/>
              </a:rPr>
              <a:t>Consider the enrolment interview as an opportunity to build trust and confidence in the school/nursery and encourage the involvement of parents in all aspects of school life. An interpreter should be present at the enrolment interview so that all parties can express themselves without fear of misunderstanding. </a:t>
            </a:r>
          </a:p>
          <a:p>
            <a:r>
              <a:rPr lang="en-US" sz="1900">
                <a:ea typeface="+mn-lt"/>
                <a:cs typeface="+mn-lt"/>
              </a:rPr>
              <a:t>Parents should be made aware of how they can access school information.</a:t>
            </a:r>
          </a:p>
          <a:p>
            <a:r>
              <a:rPr lang="en-US" sz="1900">
                <a:ea typeface="+mn-lt"/>
                <a:cs typeface="+mn-lt"/>
              </a:rPr>
              <a:t>Leaflets in a range of languages should be available via the school office or websites. </a:t>
            </a:r>
          </a:p>
          <a:p>
            <a:r>
              <a:rPr lang="en-US" sz="1900">
                <a:ea typeface="+mn-lt"/>
                <a:cs typeface="+mn-lt"/>
              </a:rPr>
              <a:t>Consider whether parents who have come from a different education system understand the Scottish Education System, the curriculum, methodology, pastoral care and the key role of parents. </a:t>
            </a:r>
            <a:endParaRPr lang="en-US" sz="1900">
              <a:cs typeface="Calibri"/>
            </a:endParaRPr>
          </a:p>
        </p:txBody>
      </p:sp>
    </p:spTree>
    <p:extLst>
      <p:ext uri="{BB962C8B-B14F-4D97-AF65-F5344CB8AC3E}">
        <p14:creationId xmlns:p14="http://schemas.microsoft.com/office/powerpoint/2010/main" val="1574917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9F3A4D-D651-6A65-4E97-F0CF7934042D}"/>
              </a:ext>
            </a:extLst>
          </p:cNvPr>
          <p:cNvSpPr>
            <a:spLocks noGrp="1"/>
          </p:cNvSpPr>
          <p:nvPr>
            <p:ph type="title"/>
          </p:nvPr>
        </p:nvSpPr>
        <p:spPr>
          <a:xfrm>
            <a:off x="838200" y="365125"/>
            <a:ext cx="10515600" cy="1325563"/>
          </a:xfrm>
        </p:spPr>
        <p:txBody>
          <a:bodyPr>
            <a:normAutofit/>
          </a:bodyPr>
          <a:lstStyle/>
          <a:p>
            <a:r>
              <a:rPr lang="en-US" sz="5400">
                <a:cs typeface="Calibri Light"/>
              </a:rPr>
              <a:t>Links with other agencies</a:t>
            </a:r>
            <a:endParaRPr lang="en-US"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B229CC6-F364-FB6E-7652-B158607516E5}"/>
              </a:ext>
            </a:extLst>
          </p:cNvPr>
          <p:cNvSpPr>
            <a:spLocks noGrp="1"/>
          </p:cNvSpPr>
          <p:nvPr>
            <p:ph idx="1"/>
          </p:nvPr>
        </p:nvSpPr>
        <p:spPr>
          <a:xfrm>
            <a:off x="838200" y="1929384"/>
            <a:ext cx="10515600" cy="4251960"/>
          </a:xfrm>
        </p:spPr>
        <p:txBody>
          <a:bodyPr vert="horz" lIns="91440" tIns="45720" rIns="91440" bIns="45720" rtlCol="0">
            <a:normAutofit/>
          </a:bodyPr>
          <a:lstStyle/>
          <a:p>
            <a:r>
              <a:rPr lang="en-US" sz="2000">
                <a:ea typeface="+mn-lt"/>
                <a:cs typeface="+mn-lt"/>
              </a:rPr>
              <a:t>Schools will already have procedures in place to identify strategies to support children and young people, such as ABLe and will have established links with other agencies and organisations to support the educational and pastoral needs of all children. However, links may need to be supported with agencies in the case of bilingual children and young people. </a:t>
            </a:r>
          </a:p>
          <a:p>
            <a:r>
              <a:rPr lang="en-US" sz="2000">
                <a:ea typeface="+mn-lt"/>
                <a:cs typeface="+mn-lt"/>
              </a:rPr>
              <a:t>Bilingual children may have other additional support needs, for example, a sensory impairment, a physical disability, social, emotional or behavioural difficulties or a specific language disorder. It is important to identify at an early stage any other additional need that is affecting academic or social development. Where the child is not making the expected progress it may not be clear whether this is because of accessing the curriculum through English as an additional language or because of a specific barrier to learning. </a:t>
            </a:r>
          </a:p>
          <a:p>
            <a:r>
              <a:rPr lang="en-US" sz="2000">
                <a:ea typeface="+mn-lt"/>
                <a:cs typeface="+mn-lt"/>
              </a:rPr>
              <a:t>In such cases, we can facilitate links with appropriate agencies, the school and the parents for further assessment. For example, our Bilingual Assistants work alongside Speech Therapists, assessing overall language development in both languages and interpreting for parents. </a:t>
            </a:r>
            <a:endParaRPr lang="en-US" sz="2000">
              <a:cs typeface="Calibri"/>
            </a:endParaRPr>
          </a:p>
        </p:txBody>
      </p:sp>
    </p:spTree>
    <p:extLst>
      <p:ext uri="{BB962C8B-B14F-4D97-AF65-F5344CB8AC3E}">
        <p14:creationId xmlns:p14="http://schemas.microsoft.com/office/powerpoint/2010/main" val="1865127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BFA6A1-CFB6-3EC6-E7DC-66C083388974}"/>
              </a:ext>
            </a:extLst>
          </p:cNvPr>
          <p:cNvSpPr>
            <a:spLocks noGrp="1"/>
          </p:cNvSpPr>
          <p:nvPr>
            <p:ph type="title"/>
          </p:nvPr>
        </p:nvSpPr>
        <p:spPr>
          <a:xfrm>
            <a:off x="838200" y="253397"/>
            <a:ext cx="10515600" cy="1273233"/>
          </a:xfrm>
        </p:spPr>
        <p:txBody>
          <a:bodyPr>
            <a:normAutofit/>
          </a:bodyPr>
          <a:lstStyle/>
          <a:p>
            <a:r>
              <a:rPr lang="en-US" sz="4000">
                <a:cs typeface="Calibri Light"/>
              </a:rPr>
              <a:t>Staff training opportunities</a:t>
            </a:r>
            <a:endParaRPr lang="en-US" sz="4000"/>
          </a:p>
        </p:txBody>
      </p:sp>
      <p:sp>
        <p:nvSpPr>
          <p:cNvPr id="14" name="Rectangle 13">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14A34731-14C6-F146-DE8B-BAD129DA2735}"/>
              </a:ext>
            </a:extLst>
          </p:cNvPr>
          <p:cNvSpPr>
            <a:spLocks noGrp="1"/>
          </p:cNvSpPr>
          <p:nvPr>
            <p:ph idx="1"/>
          </p:nvPr>
        </p:nvSpPr>
        <p:spPr>
          <a:xfrm>
            <a:off x="838200" y="2478024"/>
            <a:ext cx="10515600" cy="3694176"/>
          </a:xfrm>
        </p:spPr>
        <p:txBody>
          <a:bodyPr vert="horz" lIns="91440" tIns="45720" rIns="91440" bIns="45720" rtlCol="0" anchor="t">
            <a:normAutofit fontScale="92500" lnSpcReduction="20000"/>
          </a:bodyPr>
          <a:lstStyle/>
          <a:p>
            <a:r>
              <a:rPr lang="en-US" sz="1900" dirty="0">
                <a:cs typeface="Calibri"/>
              </a:rPr>
              <a:t>The EAL team can provide training suited to your school/nursery's needs.</a:t>
            </a:r>
          </a:p>
          <a:p>
            <a:pPr marL="0" indent="0">
              <a:buNone/>
            </a:pPr>
            <a:r>
              <a:rPr lang="en-US" sz="1900" b="1" u="sng" dirty="0">
                <a:cs typeface="Calibri"/>
              </a:rPr>
              <a:t>This can be</a:t>
            </a:r>
            <a:r>
              <a:rPr lang="en-US" sz="1900" dirty="0">
                <a:cs typeface="Calibri"/>
              </a:rPr>
              <a:t>:</a:t>
            </a:r>
          </a:p>
          <a:p>
            <a:r>
              <a:rPr lang="en-US" sz="1900" dirty="0">
                <a:cs typeface="Calibri"/>
              </a:rPr>
              <a:t>Whole staff presentations</a:t>
            </a:r>
          </a:p>
          <a:p>
            <a:r>
              <a:rPr lang="en-US" sz="1900" dirty="0">
                <a:cs typeface="Calibri"/>
              </a:rPr>
              <a:t>Targeted group staff training</a:t>
            </a:r>
          </a:p>
          <a:p>
            <a:r>
              <a:rPr lang="en-US" sz="1900" dirty="0">
                <a:cs typeface="Calibri"/>
              </a:rPr>
              <a:t>Collaboration with individual teachers to explore support strategies for a specific pupil/group of pupils</a:t>
            </a:r>
          </a:p>
          <a:p>
            <a:r>
              <a:rPr lang="en-US" sz="1900" dirty="0">
                <a:cs typeface="Calibri"/>
              </a:rPr>
              <a:t>Self-study activities via the CLPL </a:t>
            </a:r>
            <a:r>
              <a:rPr lang="en-US" sz="1900" dirty="0" err="1">
                <a:cs typeface="Calibri"/>
              </a:rPr>
              <a:t>padlet</a:t>
            </a:r>
          </a:p>
          <a:p>
            <a:r>
              <a:rPr lang="en-US" sz="1900" dirty="0">
                <a:cs typeface="Calibri"/>
              </a:rPr>
              <a:t>Citywide training via </a:t>
            </a:r>
            <a:r>
              <a:rPr lang="en-US" sz="1900" dirty="0" err="1">
                <a:cs typeface="Calibri"/>
              </a:rPr>
              <a:t>MyLearn</a:t>
            </a:r>
          </a:p>
          <a:p>
            <a:pPr marL="0" indent="0">
              <a:buNone/>
            </a:pPr>
            <a:endParaRPr lang="en-US" sz="1900">
              <a:cs typeface="Calibri"/>
            </a:endParaRPr>
          </a:p>
          <a:p>
            <a:pPr marL="0" indent="0">
              <a:buNone/>
            </a:pPr>
            <a:r>
              <a:rPr lang="en-US" sz="1900" dirty="0">
                <a:cs typeface="Calibri"/>
              </a:rPr>
              <a:t>To arrange training – contact your link from the EAL team. </a:t>
            </a:r>
          </a:p>
          <a:p>
            <a:pPr marL="0" indent="0">
              <a:buNone/>
            </a:pPr>
            <a:endParaRPr lang="en-US" sz="1900">
              <a:cs typeface="Calibri"/>
            </a:endParaRPr>
          </a:p>
          <a:p>
            <a:pPr marL="0" indent="0">
              <a:buNone/>
            </a:pPr>
            <a:r>
              <a:rPr lang="en-US" sz="1900" dirty="0">
                <a:cs typeface="Calibri"/>
              </a:rPr>
              <a:t>There is also an e-learning module – </a:t>
            </a:r>
            <a:r>
              <a:rPr lang="en-US" sz="1900" b="1" u="sng" dirty="0">
                <a:cs typeface="Calibri"/>
              </a:rPr>
              <a:t>Valuing Bilingualism</a:t>
            </a:r>
            <a:r>
              <a:rPr lang="en-US" sz="1900" dirty="0">
                <a:cs typeface="Calibri"/>
              </a:rPr>
              <a:t> accessible to staff. </a:t>
            </a:r>
          </a:p>
        </p:txBody>
      </p:sp>
    </p:spTree>
    <p:extLst>
      <p:ext uri="{BB962C8B-B14F-4D97-AF65-F5344CB8AC3E}">
        <p14:creationId xmlns:p14="http://schemas.microsoft.com/office/powerpoint/2010/main" val="1961806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AFC454B-A080-4D23-B177-6D5356C6E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427"/>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8029" y="333478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474479" y="1096414"/>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E6DD6EA-F994-918B-13EF-63F70FD1C0D3}"/>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kern="1200">
                <a:solidFill>
                  <a:schemeClr val="tx1"/>
                </a:solidFill>
                <a:latin typeface="+mj-lt"/>
                <a:ea typeface="+mj-ea"/>
                <a:cs typeface="+mj-cs"/>
              </a:rPr>
              <a:t>Ensuring inclusion for new to English pupils</a:t>
            </a:r>
          </a:p>
        </p:txBody>
      </p:sp>
      <p:sp>
        <p:nvSpPr>
          <p:cNvPr id="3" name="Content Placeholder 2">
            <a:extLst>
              <a:ext uri="{FF2B5EF4-FFF2-40B4-BE49-F238E27FC236}">
                <a16:creationId xmlns:a16="http://schemas.microsoft.com/office/drawing/2014/main" id="{36B8D4BF-2F8F-8919-A129-6D7B8B6A8AE9}"/>
              </a:ext>
            </a:extLst>
          </p:cNvPr>
          <p:cNvSpPr>
            <a:spLocks noGrp="1"/>
          </p:cNvSpPr>
          <p:nvPr>
            <p:ph type="body" idx="1"/>
          </p:nvPr>
        </p:nvSpPr>
        <p:spPr>
          <a:xfrm>
            <a:off x="4038600" y="4782320"/>
            <a:ext cx="7644627" cy="1329443"/>
          </a:xfrm>
        </p:spPr>
        <p:txBody>
          <a:bodyPr vert="horz" lIns="91440" tIns="45720" rIns="91440" bIns="45720" rtlCol="0">
            <a:normAutofit/>
          </a:bodyPr>
          <a:lstStyle/>
          <a:p>
            <a:pPr algn="r"/>
            <a:endParaRPr lang="en-US" sz="2400" kern="1200">
              <a:solidFill>
                <a:schemeClr val="tx1"/>
              </a:solidFill>
              <a:latin typeface="+mn-lt"/>
              <a:ea typeface="+mn-ea"/>
              <a:cs typeface="+mn-cs"/>
            </a:endParaRPr>
          </a:p>
        </p:txBody>
      </p:sp>
    </p:spTree>
    <p:extLst>
      <p:ext uri="{BB962C8B-B14F-4D97-AF65-F5344CB8AC3E}">
        <p14:creationId xmlns:p14="http://schemas.microsoft.com/office/powerpoint/2010/main" val="37656773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F42A2A-4FC4-EB3B-79DE-4CABCD7440B4}"/>
              </a:ext>
            </a:extLst>
          </p:cNvPr>
          <p:cNvSpPr>
            <a:spLocks noGrp="1"/>
          </p:cNvSpPr>
          <p:nvPr>
            <p:ph type="title"/>
          </p:nvPr>
        </p:nvSpPr>
        <p:spPr>
          <a:xfrm>
            <a:off x="621792" y="1161288"/>
            <a:ext cx="3602736" cy="4526280"/>
          </a:xfrm>
        </p:spPr>
        <p:txBody>
          <a:bodyPr>
            <a:normAutofit/>
          </a:bodyPr>
          <a:lstStyle/>
          <a:p>
            <a:r>
              <a:rPr lang="en-US" sz="4000">
                <a:cs typeface="Calibri Light"/>
              </a:rPr>
              <a:t>Useful resources for children new to English</a:t>
            </a:r>
            <a:endParaRPr lang="en-US" sz="4000"/>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8412FF9E-6A79-65E2-7EA1-324D5CF1CA0A}"/>
              </a:ext>
            </a:extLst>
          </p:cNvPr>
          <p:cNvSpPr>
            <a:spLocks noGrp="1"/>
          </p:cNvSpPr>
          <p:nvPr>
            <p:ph idx="1"/>
          </p:nvPr>
        </p:nvSpPr>
        <p:spPr>
          <a:xfrm>
            <a:off x="5434149" y="932688"/>
            <a:ext cx="5916603" cy="4992624"/>
          </a:xfrm>
        </p:spPr>
        <p:txBody>
          <a:bodyPr vert="horz" lIns="91440" tIns="45720" rIns="91440" bIns="45720" rtlCol="0" anchor="ctr">
            <a:normAutofit fontScale="92500" lnSpcReduction="10000"/>
          </a:bodyPr>
          <a:lstStyle/>
          <a:p>
            <a:r>
              <a:rPr lang="en-US" sz="2000" dirty="0">
                <a:ea typeface="+mn-lt"/>
                <a:cs typeface="+mn-lt"/>
              </a:rPr>
              <a:t>key visuals - e.g. tables, maps, diagrams - these provide information in a graphical rather than verbal form </a:t>
            </a:r>
            <a:endParaRPr lang="en-US" sz="2000">
              <a:ea typeface="+mn-lt"/>
              <a:cs typeface="+mn-lt"/>
            </a:endParaRPr>
          </a:p>
          <a:p>
            <a:r>
              <a:rPr lang="en-US" sz="2000" dirty="0">
                <a:ea typeface="+mn-lt"/>
                <a:cs typeface="+mn-lt"/>
              </a:rPr>
              <a:t>pictures and photographs </a:t>
            </a:r>
          </a:p>
          <a:p>
            <a:r>
              <a:rPr lang="en-US" sz="2000" dirty="0">
                <a:ea typeface="+mn-lt"/>
                <a:cs typeface="+mn-lt"/>
              </a:rPr>
              <a:t>artefacts and props </a:t>
            </a:r>
            <a:endParaRPr lang="en-US" dirty="0"/>
          </a:p>
          <a:p>
            <a:r>
              <a:rPr lang="en-US" sz="2000" dirty="0">
                <a:ea typeface="+mn-lt"/>
                <a:cs typeface="+mn-lt"/>
              </a:rPr>
              <a:t>bilingual dictionaries </a:t>
            </a:r>
          </a:p>
          <a:p>
            <a:r>
              <a:rPr lang="en-US" sz="2000" dirty="0">
                <a:ea typeface="+mn-lt"/>
                <a:cs typeface="+mn-lt"/>
              </a:rPr>
              <a:t>simplified texts and text summaries </a:t>
            </a:r>
            <a:endParaRPr lang="en-US"/>
          </a:p>
          <a:p>
            <a:r>
              <a:rPr lang="en-US" sz="2000" dirty="0">
                <a:ea typeface="+mn-lt"/>
                <a:cs typeface="+mn-lt"/>
              </a:rPr>
              <a:t>adapted worksheets to allow children to read and write small chunks of information </a:t>
            </a:r>
          </a:p>
          <a:p>
            <a:r>
              <a:rPr lang="en-US" sz="2000" dirty="0">
                <a:ea typeface="+mn-lt"/>
                <a:cs typeface="+mn-lt"/>
              </a:rPr>
              <a:t>texts in children's home language </a:t>
            </a:r>
          </a:p>
          <a:p>
            <a:r>
              <a:rPr lang="en-US" sz="2000" dirty="0">
                <a:ea typeface="+mn-lt"/>
                <a:cs typeface="+mn-lt"/>
              </a:rPr>
              <a:t>audio-visual resources </a:t>
            </a:r>
          </a:p>
          <a:p>
            <a:r>
              <a:rPr lang="en-US" sz="2000" dirty="0">
                <a:ea typeface="+mn-lt"/>
                <a:cs typeface="+mn-lt"/>
              </a:rPr>
              <a:t>games </a:t>
            </a:r>
          </a:p>
          <a:p>
            <a:r>
              <a:rPr lang="en-US" sz="2000" dirty="0">
                <a:ea typeface="+mn-lt"/>
                <a:cs typeface="+mn-lt"/>
              </a:rPr>
              <a:t>ICT – apps and </a:t>
            </a:r>
            <a:r>
              <a:rPr lang="en-US" sz="2000" dirty="0" err="1">
                <a:ea typeface="+mn-lt"/>
                <a:cs typeface="+mn-lt"/>
              </a:rPr>
              <a:t>programmes</a:t>
            </a:r>
            <a:r>
              <a:rPr lang="en-US" sz="2000" dirty="0">
                <a:ea typeface="+mn-lt"/>
                <a:cs typeface="+mn-lt"/>
              </a:rPr>
              <a:t> such as Clicker</a:t>
            </a:r>
          </a:p>
          <a:p>
            <a:r>
              <a:rPr lang="en-US" sz="2000" dirty="0">
                <a:ea typeface="+mn-lt"/>
                <a:cs typeface="+mn-lt"/>
              </a:rPr>
              <a:t>resources that reflect children's previous experience and background </a:t>
            </a:r>
            <a:endParaRPr lang="en-US" sz="2000" dirty="0">
              <a:cs typeface="Calibri"/>
            </a:endParaRPr>
          </a:p>
        </p:txBody>
      </p:sp>
    </p:spTree>
    <p:extLst>
      <p:ext uri="{BB962C8B-B14F-4D97-AF65-F5344CB8AC3E}">
        <p14:creationId xmlns:p14="http://schemas.microsoft.com/office/powerpoint/2010/main" val="2380557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7BC73F-8CEA-74F3-7469-B50C2B5BBB8B}"/>
              </a:ext>
            </a:extLst>
          </p:cNvPr>
          <p:cNvSpPr>
            <a:spLocks noGrp="1"/>
          </p:cNvSpPr>
          <p:nvPr>
            <p:ph type="title"/>
          </p:nvPr>
        </p:nvSpPr>
        <p:spPr>
          <a:xfrm>
            <a:off x="838200" y="557189"/>
            <a:ext cx="3374136" cy="5567891"/>
          </a:xfrm>
        </p:spPr>
        <p:txBody>
          <a:bodyPr>
            <a:normAutofit/>
          </a:bodyPr>
          <a:lstStyle/>
          <a:p>
            <a:r>
              <a:rPr lang="en-US" sz="5200" b="1">
                <a:solidFill>
                  <a:schemeClr val="accent2"/>
                </a:solidFill>
                <a:cs typeface="Calibri Light"/>
              </a:rPr>
              <a:t>contents</a:t>
            </a:r>
            <a:endParaRPr lang="en-US" sz="5200" b="1">
              <a:solidFill>
                <a:schemeClr val="accent2"/>
              </a:solidFill>
            </a:endParaRPr>
          </a:p>
        </p:txBody>
      </p:sp>
      <p:graphicFrame>
        <p:nvGraphicFramePr>
          <p:cNvPr id="5" name="Content Placeholder 2">
            <a:extLst>
              <a:ext uri="{FF2B5EF4-FFF2-40B4-BE49-F238E27FC236}">
                <a16:creationId xmlns:a16="http://schemas.microsoft.com/office/drawing/2014/main" id="{05D7854C-7415-43F5-F06B-5CB2523F2945}"/>
              </a:ext>
            </a:extLst>
          </p:cNvPr>
          <p:cNvGraphicFramePr>
            <a:graphicFrameLocks noGrp="1"/>
          </p:cNvGraphicFramePr>
          <p:nvPr>
            <p:ph idx="1"/>
            <p:extLst>
              <p:ext uri="{D42A27DB-BD31-4B8C-83A1-F6EECF244321}">
                <p14:modId xmlns:p14="http://schemas.microsoft.com/office/powerpoint/2010/main" val="3156719324"/>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91680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7DB8749-CD62-5FBD-D4F9-94040BB3CC52}"/>
              </a:ext>
            </a:extLst>
          </p:cNvPr>
          <p:cNvSpPr>
            <a:spLocks noGrp="1"/>
          </p:cNvSpPr>
          <p:nvPr>
            <p:ph type="title"/>
          </p:nvPr>
        </p:nvSpPr>
        <p:spPr>
          <a:xfrm>
            <a:off x="643467" y="321734"/>
            <a:ext cx="10905066" cy="1135737"/>
          </a:xfrm>
        </p:spPr>
        <p:txBody>
          <a:bodyPr>
            <a:normAutofit/>
          </a:bodyPr>
          <a:lstStyle/>
          <a:p>
            <a:r>
              <a:rPr lang="en-US" sz="3600">
                <a:cs typeface="Calibri Light"/>
              </a:rPr>
              <a:t>Planning inclusive activities</a:t>
            </a:r>
            <a:endParaRPr lang="en-US" sz="3600"/>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185E3C3-5ADE-7E06-C2A4-8E8C349BCC64}"/>
              </a:ext>
            </a:extLst>
          </p:cNvPr>
          <p:cNvGraphicFramePr>
            <a:graphicFrameLocks noGrp="1"/>
          </p:cNvGraphicFramePr>
          <p:nvPr>
            <p:ph idx="1"/>
            <p:extLst>
              <p:ext uri="{D42A27DB-BD31-4B8C-83A1-F6EECF244321}">
                <p14:modId xmlns:p14="http://schemas.microsoft.com/office/powerpoint/2010/main" val="61953313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15543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29">
            <a:extLst>
              <a:ext uri="{FF2B5EF4-FFF2-40B4-BE49-F238E27FC236}">
                <a16:creationId xmlns:a16="http://schemas.microsoft.com/office/drawing/2014/main" id="{361DC183-07AE-409A-AB63-34A0C77B6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1">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963347-D712-24BC-2AD8-CDBA23D291CE}"/>
              </a:ext>
            </a:extLst>
          </p:cNvPr>
          <p:cNvSpPr>
            <a:spLocks noGrp="1"/>
          </p:cNvSpPr>
          <p:nvPr>
            <p:ph type="title"/>
          </p:nvPr>
        </p:nvSpPr>
        <p:spPr>
          <a:xfrm>
            <a:off x="581646" y="349664"/>
            <a:ext cx="5845571" cy="1638377"/>
          </a:xfrm>
        </p:spPr>
        <p:txBody>
          <a:bodyPr vert="horz" lIns="91440" tIns="45720" rIns="91440" bIns="45720" rtlCol="0" anchor="b">
            <a:normAutofit/>
          </a:bodyPr>
          <a:lstStyle/>
          <a:p>
            <a:r>
              <a:rPr lang="en-US" sz="4800" kern="1200">
                <a:solidFill>
                  <a:schemeClr val="tx1"/>
                </a:solidFill>
                <a:latin typeface="+mj-lt"/>
                <a:ea typeface="+mj-ea"/>
                <a:cs typeface="+mj-cs"/>
              </a:rPr>
              <a:t>Making learning challenging</a:t>
            </a:r>
          </a:p>
        </p:txBody>
      </p:sp>
      <p:sp>
        <p:nvSpPr>
          <p:cNvPr id="3" name="Content Placeholder 2">
            <a:extLst>
              <a:ext uri="{FF2B5EF4-FFF2-40B4-BE49-F238E27FC236}">
                <a16:creationId xmlns:a16="http://schemas.microsoft.com/office/drawing/2014/main" id="{3E404595-8FBA-02CF-23C4-F857A762F1DC}"/>
              </a:ext>
            </a:extLst>
          </p:cNvPr>
          <p:cNvSpPr>
            <a:spLocks noGrp="1"/>
          </p:cNvSpPr>
          <p:nvPr>
            <p:ph type="body" sz="half" idx="2"/>
          </p:nvPr>
        </p:nvSpPr>
        <p:spPr>
          <a:xfrm>
            <a:off x="587988" y="2620641"/>
            <a:ext cx="5837750" cy="3023702"/>
          </a:xfrm>
        </p:spPr>
        <p:txBody>
          <a:bodyPr vert="horz" lIns="91440" tIns="45720" rIns="91440" bIns="45720" rtlCol="0" anchor="ctr">
            <a:normAutofit/>
          </a:bodyPr>
          <a:lstStyle/>
          <a:p>
            <a:pPr indent="-228600">
              <a:buFont typeface="Arial" panose="020B0604020202020204" pitchFamily="34" charset="0"/>
              <a:buChar char="•"/>
            </a:pPr>
            <a:r>
              <a:rPr lang="en-US" sz="1300"/>
              <a:t>It is important to consider the level of English Language Acquisition when differentiating materials and approaches for children and young people new to English. However, consideration must also be given to the children's cognitive ability and prior attainment. </a:t>
            </a:r>
          </a:p>
          <a:p>
            <a:pPr indent="-228600">
              <a:buFont typeface="Arial" panose="020B0604020202020204" pitchFamily="34" charset="0"/>
              <a:buChar char="•"/>
            </a:pPr>
            <a:r>
              <a:rPr lang="en-US" sz="1300"/>
              <a:t>Bilingual children should have opportunities to experience different types of thinking ranging from cognitively undemanding such as naming, copying or identifying to cognitively demanding such as hypothesising, analysing or evaluating.</a:t>
            </a:r>
          </a:p>
          <a:p>
            <a:pPr indent="-228600">
              <a:buFont typeface="Arial" panose="020B0604020202020204" pitchFamily="34" charset="0"/>
              <a:buChar char="•"/>
            </a:pPr>
            <a:r>
              <a:rPr lang="en-US" sz="1300"/>
              <a:t> ‘Cummins Quadrant’ </a:t>
            </a:r>
          </a:p>
          <a:p>
            <a:pPr indent="-228600">
              <a:buFont typeface="Arial" panose="020B0604020202020204" pitchFamily="34" charset="0"/>
              <a:buChar char="•"/>
            </a:pPr>
            <a:r>
              <a:rPr lang="en-US" sz="1300"/>
              <a:t>Cognitively challenging activities should be well-contextualised so that children can start with existing knowledge and experience and move towards making sense of new learning. </a:t>
            </a:r>
          </a:p>
          <a:p>
            <a:pPr indent="-228600">
              <a:buFont typeface="Arial" panose="020B0604020202020204" pitchFamily="34" charset="0"/>
              <a:buChar char="•"/>
            </a:pPr>
            <a:r>
              <a:rPr lang="en-US" sz="1300"/>
              <a:t>(Cummins 1996) provides a useful tool for analysing classroom tasks </a:t>
            </a:r>
          </a:p>
        </p:txBody>
      </p:sp>
      <p:sp>
        <p:nvSpPr>
          <p:cNvPr id="40" name="Rectangle 3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669568"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47"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Diagram&#10;&#10;Description automatically generated">
            <a:extLst>
              <a:ext uri="{FF2B5EF4-FFF2-40B4-BE49-F238E27FC236}">
                <a16:creationId xmlns:a16="http://schemas.microsoft.com/office/drawing/2014/main" id="{F11133E5-438B-32A2-E002-891507006F1B}"/>
              </a:ext>
            </a:extLst>
          </p:cNvPr>
          <p:cNvPicPr>
            <a:picLocks noGrp="1" noChangeAspect="1"/>
          </p:cNvPicPr>
          <p:nvPr>
            <p:ph type="pic" idx="1"/>
          </p:nvPr>
        </p:nvPicPr>
        <p:blipFill rotWithShape="1">
          <a:blip r:embed="rId2"/>
          <a:srcRect l="5569" r="5569"/>
          <a:stretch/>
        </p:blipFill>
        <p:spPr>
          <a:xfrm>
            <a:off x="7421373" y="1630444"/>
            <a:ext cx="4235516" cy="3348392"/>
          </a:xfrm>
          <a:prstGeom prst="rect">
            <a:avLst/>
          </a:prstGeom>
        </p:spPr>
      </p:pic>
      <p:sp>
        <p:nvSpPr>
          <p:cNvPr id="38" name="Rectangle 37">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74185"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16214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3806016D-BD33-DE21-F20E-4C16158A4393}"/>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kern="1200" dirty="0">
                <a:solidFill>
                  <a:schemeClr val="tx1"/>
                </a:solidFill>
                <a:latin typeface="+mj-lt"/>
                <a:ea typeface="+mj-ea"/>
                <a:cs typeface="+mj-cs"/>
              </a:rPr>
              <a:t>Direct teaching support</a:t>
            </a:r>
          </a:p>
        </p:txBody>
      </p:sp>
      <p:sp>
        <p:nvSpPr>
          <p:cNvPr id="3" name="Text Placeholder 2">
            <a:extLst>
              <a:ext uri="{FF2B5EF4-FFF2-40B4-BE49-F238E27FC236}">
                <a16:creationId xmlns:a16="http://schemas.microsoft.com/office/drawing/2014/main" id="{C4B55B12-1010-EB7C-D447-79CB389F682D}"/>
              </a:ext>
            </a:extLst>
          </p:cNvPr>
          <p:cNvSpPr>
            <a:spLocks noGrp="1"/>
          </p:cNvSpPr>
          <p:nvPr>
            <p:ph type="body" idx="1"/>
          </p:nvPr>
        </p:nvSpPr>
        <p:spPr>
          <a:xfrm>
            <a:off x="3315031" y="4076802"/>
            <a:ext cx="5561938" cy="1534587"/>
          </a:xfrm>
        </p:spPr>
        <p:txBody>
          <a:bodyPr vert="horz" lIns="91440" tIns="45720" rIns="91440" bIns="45720" rtlCol="0">
            <a:normAutofit/>
          </a:bodyPr>
          <a:lstStyle/>
          <a:p>
            <a:pPr algn="ctr"/>
            <a:endParaRPr lang="en-US" sz="2400" kern="1200">
              <a:solidFill>
                <a:schemeClr val="tx1"/>
              </a:solidFill>
              <a:latin typeface="+mn-lt"/>
              <a:ea typeface="+mn-ea"/>
              <a:cs typeface="+mn-cs"/>
            </a:endParaRP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45947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6E0200-B261-D2B3-EF56-C301F086A325}"/>
              </a:ext>
            </a:extLst>
          </p:cNvPr>
          <p:cNvSpPr>
            <a:spLocks noGrp="1"/>
          </p:cNvSpPr>
          <p:nvPr>
            <p:ph type="title"/>
          </p:nvPr>
        </p:nvSpPr>
        <p:spPr>
          <a:xfrm>
            <a:off x="808638" y="386930"/>
            <a:ext cx="9236700" cy="1188950"/>
          </a:xfrm>
        </p:spPr>
        <p:txBody>
          <a:bodyPr anchor="b">
            <a:normAutofit/>
          </a:bodyPr>
          <a:lstStyle/>
          <a:p>
            <a:r>
              <a:rPr lang="en-US" sz="5400">
                <a:cs typeface="Calibri Light"/>
              </a:rPr>
              <a:t>EAL team – direct teaching</a:t>
            </a:r>
            <a:endParaRPr lang="en-US" sz="54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0E080D-CC54-412F-DDDE-F579AFF20D89}"/>
              </a:ext>
            </a:extLst>
          </p:cNvPr>
          <p:cNvSpPr>
            <a:spLocks noGrp="1"/>
          </p:cNvSpPr>
          <p:nvPr>
            <p:ph idx="1"/>
          </p:nvPr>
        </p:nvSpPr>
        <p:spPr>
          <a:xfrm>
            <a:off x="793660" y="2599509"/>
            <a:ext cx="10143668" cy="3435531"/>
          </a:xfrm>
        </p:spPr>
        <p:txBody>
          <a:bodyPr vert="horz" lIns="91440" tIns="45720" rIns="91440" bIns="45720" rtlCol="0" anchor="ctr">
            <a:normAutofit/>
          </a:bodyPr>
          <a:lstStyle/>
          <a:p>
            <a:pPr marL="0" indent="0">
              <a:buNone/>
            </a:pPr>
            <a:r>
              <a:rPr lang="en-US" sz="2400">
                <a:ea typeface="+mn-lt"/>
                <a:cs typeface="+mn-lt"/>
              </a:rPr>
              <a:t>Our team members work with bilingual learners in many different ways. The content of this input will be discussed with class or subject teachers and SFL staff with targets being set and records being kept.</a:t>
            </a:r>
          </a:p>
          <a:p>
            <a:pPr marL="0" indent="0">
              <a:buNone/>
            </a:pPr>
            <a:r>
              <a:rPr lang="en-US" sz="2400">
                <a:ea typeface="+mn-lt"/>
                <a:cs typeface="+mn-lt"/>
              </a:rPr>
              <a:t>Stage 1 New to English children may need to be taught very basic vocabulary and phrases in order to help them in their social English.</a:t>
            </a:r>
          </a:p>
          <a:p>
            <a:pPr marL="0" indent="0">
              <a:buNone/>
            </a:pPr>
            <a:r>
              <a:rPr lang="en-US" sz="2400">
                <a:ea typeface="+mn-lt"/>
                <a:cs typeface="+mn-lt"/>
              </a:rPr>
              <a:t> Stage 2 and 3 learners may need to learn some specific vocabulary and phrases which will be used in the mainstream class so that they are able to engage with the lesson and their peers. </a:t>
            </a:r>
            <a:endParaRPr lang="en-US" sz="2400">
              <a:cs typeface="Calibri" panose="020F0502020204030204"/>
            </a:endParaRPr>
          </a:p>
        </p:txBody>
      </p:sp>
    </p:spTree>
    <p:extLst>
      <p:ext uri="{BB962C8B-B14F-4D97-AF65-F5344CB8AC3E}">
        <p14:creationId xmlns:p14="http://schemas.microsoft.com/office/powerpoint/2010/main" val="5941654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0FF6F-D646-27A4-665E-70AA5FA3100C}"/>
              </a:ext>
            </a:extLst>
          </p:cNvPr>
          <p:cNvSpPr>
            <a:spLocks noGrp="1"/>
          </p:cNvSpPr>
          <p:nvPr>
            <p:ph type="title"/>
          </p:nvPr>
        </p:nvSpPr>
        <p:spPr/>
        <p:txBody>
          <a:bodyPr/>
          <a:lstStyle/>
          <a:p>
            <a:r>
              <a:rPr lang="en-US" dirty="0">
                <a:cs typeface="Calibri Light"/>
              </a:rPr>
              <a:t>EAL team direct teaching – ESOL provision</a:t>
            </a:r>
            <a:endParaRPr lang="en-US" dirty="0"/>
          </a:p>
        </p:txBody>
      </p:sp>
      <p:sp>
        <p:nvSpPr>
          <p:cNvPr id="3" name="Content Placeholder 2">
            <a:extLst>
              <a:ext uri="{FF2B5EF4-FFF2-40B4-BE49-F238E27FC236}">
                <a16:creationId xmlns:a16="http://schemas.microsoft.com/office/drawing/2014/main" id="{7E4ADEC7-E821-B51B-EEF7-439E95CADDD9}"/>
              </a:ext>
            </a:extLst>
          </p:cNvPr>
          <p:cNvSpPr>
            <a:spLocks noGrp="1"/>
          </p:cNvSpPr>
          <p:nvPr>
            <p:ph idx="1"/>
          </p:nvPr>
        </p:nvSpPr>
        <p:spPr/>
        <p:txBody>
          <a:bodyPr vert="horz" lIns="91440" tIns="45720" rIns="91440" bIns="45720" rtlCol="0" anchor="t">
            <a:normAutofit lnSpcReduction="10000"/>
          </a:bodyPr>
          <a:lstStyle/>
          <a:p>
            <a:r>
              <a:rPr lang="en-US" dirty="0">
                <a:ea typeface="+mn-lt"/>
                <a:cs typeface="+mn-lt"/>
              </a:rPr>
              <a:t>In Secondary schools the EAL staff deliver, assess and quality assure the SQA ESOL courses. </a:t>
            </a:r>
            <a:endParaRPr lang="en-US">
              <a:ea typeface="+mn-lt"/>
              <a:cs typeface="+mn-lt"/>
            </a:endParaRPr>
          </a:p>
          <a:p>
            <a:r>
              <a:rPr lang="en-US" dirty="0">
                <a:ea typeface="+mn-lt"/>
                <a:cs typeface="+mn-lt"/>
              </a:rPr>
              <a:t>ESOL could be offered as a subject choice to those bilingual pupils in S4 and above who require the language support. This generally benefits their access to and understanding of other subjects on the curriculum. </a:t>
            </a:r>
            <a:endParaRPr lang="en-US">
              <a:ea typeface="+mn-lt"/>
              <a:cs typeface="+mn-lt"/>
            </a:endParaRPr>
          </a:p>
          <a:p>
            <a:r>
              <a:rPr lang="en-US" dirty="0">
                <a:ea typeface="+mn-lt"/>
                <a:cs typeface="+mn-lt"/>
              </a:rPr>
              <a:t>In S5/6 NQ Higher ESOL can help bilingual pupils access University as it is a </a:t>
            </a:r>
            <a:r>
              <a:rPr lang="en-US" dirty="0" err="1">
                <a:ea typeface="+mn-lt"/>
                <a:cs typeface="+mn-lt"/>
              </a:rPr>
              <a:t>recognised</a:t>
            </a:r>
            <a:r>
              <a:rPr lang="en-US" dirty="0">
                <a:ea typeface="+mn-lt"/>
                <a:cs typeface="+mn-lt"/>
              </a:rPr>
              <a:t> English qualification. </a:t>
            </a:r>
          </a:p>
          <a:p>
            <a:endParaRPr lang="en-US" dirty="0">
              <a:ea typeface="+mn-lt"/>
              <a:cs typeface="+mn-lt"/>
            </a:endParaRPr>
          </a:p>
          <a:p>
            <a:r>
              <a:rPr lang="en-US" dirty="0">
                <a:ea typeface="+mn-lt"/>
                <a:cs typeface="+mn-lt"/>
                <a:hlinkClick r:id="rId2"/>
              </a:rPr>
              <a:t>https://sway.office.com/nDeFg8WC3Y6uXzxs?ref=Link</a:t>
            </a:r>
            <a:endParaRPr lang="en-US" dirty="0">
              <a:ea typeface="+mn-lt"/>
              <a:cs typeface="+mn-lt"/>
            </a:endParaRPr>
          </a:p>
          <a:p>
            <a:endParaRPr lang="en-US" dirty="0">
              <a:cs typeface="Calibri"/>
            </a:endParaRPr>
          </a:p>
        </p:txBody>
      </p:sp>
    </p:spTree>
    <p:extLst>
      <p:ext uri="{BB962C8B-B14F-4D97-AF65-F5344CB8AC3E}">
        <p14:creationId xmlns:p14="http://schemas.microsoft.com/office/powerpoint/2010/main" val="13975050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AFC454B-A080-4D23-B177-6D5356C6E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427"/>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8029" y="333478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474479" y="1096414"/>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2971680-3A61-7CFB-B1F9-A627DEA0A8AE}"/>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kern="1200" dirty="0">
                <a:solidFill>
                  <a:schemeClr val="tx1"/>
                </a:solidFill>
                <a:latin typeface="+mj-lt"/>
                <a:ea typeface="+mj-ea"/>
                <a:cs typeface="+mj-cs"/>
              </a:rPr>
              <a:t>Partnership</a:t>
            </a:r>
          </a:p>
        </p:txBody>
      </p:sp>
      <p:sp>
        <p:nvSpPr>
          <p:cNvPr id="3" name="Content Placeholder 2">
            <a:extLst>
              <a:ext uri="{FF2B5EF4-FFF2-40B4-BE49-F238E27FC236}">
                <a16:creationId xmlns:a16="http://schemas.microsoft.com/office/drawing/2014/main" id="{9F2E4560-F355-BFE7-47E5-B32D19F977EE}"/>
              </a:ext>
            </a:extLst>
          </p:cNvPr>
          <p:cNvSpPr>
            <a:spLocks noGrp="1"/>
          </p:cNvSpPr>
          <p:nvPr>
            <p:ph type="body" idx="1"/>
          </p:nvPr>
        </p:nvSpPr>
        <p:spPr>
          <a:xfrm>
            <a:off x="4038600" y="4782320"/>
            <a:ext cx="7644627" cy="1329443"/>
          </a:xfrm>
        </p:spPr>
        <p:txBody>
          <a:bodyPr vert="horz" lIns="91440" tIns="45720" rIns="91440" bIns="45720" rtlCol="0">
            <a:normAutofit/>
          </a:bodyPr>
          <a:lstStyle/>
          <a:p>
            <a:pPr algn="r"/>
            <a:endParaRPr lang="en-US" sz="2400" kern="1200">
              <a:solidFill>
                <a:schemeClr val="tx1"/>
              </a:solidFill>
              <a:latin typeface="+mn-lt"/>
              <a:ea typeface="+mn-ea"/>
              <a:cs typeface="+mn-cs"/>
            </a:endParaRPr>
          </a:p>
        </p:txBody>
      </p:sp>
    </p:spTree>
    <p:extLst>
      <p:ext uri="{BB962C8B-B14F-4D97-AF65-F5344CB8AC3E}">
        <p14:creationId xmlns:p14="http://schemas.microsoft.com/office/powerpoint/2010/main" val="10281039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258A87-65CB-88BD-76B6-F5F9843EF808}"/>
              </a:ext>
            </a:extLst>
          </p:cNvPr>
          <p:cNvSpPr>
            <a:spLocks noGrp="1"/>
          </p:cNvSpPr>
          <p:nvPr>
            <p:ph type="title"/>
          </p:nvPr>
        </p:nvSpPr>
        <p:spPr>
          <a:xfrm>
            <a:off x="686834" y="1153572"/>
            <a:ext cx="3200400" cy="4461163"/>
          </a:xfrm>
        </p:spPr>
        <p:txBody>
          <a:bodyPr>
            <a:normAutofit/>
          </a:bodyPr>
          <a:lstStyle/>
          <a:p>
            <a:r>
              <a:rPr lang="en-US">
                <a:solidFill>
                  <a:srgbClr val="FFFFFF"/>
                </a:solidFill>
                <a:cs typeface="Calibri Light"/>
              </a:rPr>
              <a:t>Partnership with schools</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5E90F87-E5A0-E465-09DE-7E37DFBFFA91}"/>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dirty="0">
                <a:ea typeface="+mn-lt"/>
                <a:cs typeface="+mn-lt"/>
              </a:rPr>
              <a:t>This sway explains about the ways in which we can work with schools.</a:t>
            </a:r>
          </a:p>
          <a:p>
            <a:endParaRPr lang="en-US" dirty="0">
              <a:ea typeface="+mn-lt"/>
              <a:cs typeface="+mn-lt"/>
            </a:endParaRPr>
          </a:p>
          <a:p>
            <a:r>
              <a:rPr lang="en-US" dirty="0">
                <a:ea typeface="+mn-lt"/>
                <a:cs typeface="+mn-lt"/>
                <a:hlinkClick r:id="rId2"/>
              </a:rPr>
              <a:t>https://sway.office.com/ka9An3caxNqTCbgq?ref=Link</a:t>
            </a:r>
            <a:endParaRPr lang="en-US">
              <a:ea typeface="+mn-lt"/>
              <a:cs typeface="+mn-lt"/>
            </a:endParaRPr>
          </a:p>
          <a:p>
            <a:endParaRPr lang="en-US" dirty="0">
              <a:cs typeface="Calibri"/>
            </a:endParaRPr>
          </a:p>
        </p:txBody>
      </p:sp>
    </p:spTree>
    <p:extLst>
      <p:ext uri="{BB962C8B-B14F-4D97-AF65-F5344CB8AC3E}">
        <p14:creationId xmlns:p14="http://schemas.microsoft.com/office/powerpoint/2010/main" val="455806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05B740-CE9D-3AEF-CAE3-C62ED4C250D7}"/>
              </a:ext>
            </a:extLst>
          </p:cNvPr>
          <p:cNvSpPr>
            <a:spLocks noGrp="1"/>
          </p:cNvSpPr>
          <p:nvPr>
            <p:ph type="title"/>
          </p:nvPr>
        </p:nvSpPr>
        <p:spPr>
          <a:xfrm>
            <a:off x="686834" y="1153572"/>
            <a:ext cx="3200400" cy="4461163"/>
          </a:xfrm>
        </p:spPr>
        <p:txBody>
          <a:bodyPr>
            <a:normAutofit/>
          </a:bodyPr>
          <a:lstStyle/>
          <a:p>
            <a:r>
              <a:rPr lang="en-US">
                <a:solidFill>
                  <a:srgbClr val="FFFFFF"/>
                </a:solidFill>
                <a:cs typeface="Calibri Light"/>
              </a:rPr>
              <a:t>Teaching in partnership</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C7AC26F-2E7F-9037-ED12-1F8552292B03}"/>
              </a:ext>
            </a:extLst>
          </p:cNvPr>
          <p:cNvSpPr>
            <a:spLocks noGrp="1"/>
          </p:cNvSpPr>
          <p:nvPr>
            <p:ph idx="1"/>
          </p:nvPr>
        </p:nvSpPr>
        <p:spPr>
          <a:xfrm>
            <a:off x="4447308" y="591344"/>
            <a:ext cx="6906491" cy="5585619"/>
          </a:xfrm>
        </p:spPr>
        <p:txBody>
          <a:bodyPr vert="horz" lIns="91440" tIns="45720" rIns="91440" bIns="45720" rtlCol="0" anchor="ctr">
            <a:normAutofit fontScale="92500" lnSpcReduction="20000"/>
          </a:bodyPr>
          <a:lstStyle/>
          <a:p>
            <a:pPr marL="0" indent="0">
              <a:buNone/>
            </a:pPr>
            <a:r>
              <a:rPr lang="en-US" sz="2000" dirty="0">
                <a:ea typeface="+mn-lt"/>
                <a:cs typeface="+mn-lt"/>
              </a:rPr>
              <a:t>We can support class/subject teachers with the planning for teaching bilingual learners, assessment and review of child progress. </a:t>
            </a:r>
            <a:endParaRPr lang="en-US" sz="2000" dirty="0"/>
          </a:p>
          <a:p>
            <a:r>
              <a:rPr lang="en-US" sz="2000" dirty="0">
                <a:ea typeface="+mn-lt"/>
                <a:cs typeface="+mn-lt"/>
              </a:rPr>
              <a:t>A bilingual pupil may have differentiated materials, tasks and outcomes. </a:t>
            </a:r>
          </a:p>
          <a:p>
            <a:r>
              <a:rPr lang="en-US" sz="2000" dirty="0">
                <a:ea typeface="+mn-lt"/>
                <a:cs typeface="+mn-lt"/>
              </a:rPr>
              <a:t>For good collaborative practice, joint planning time must be made available for school and EAL staff. </a:t>
            </a:r>
          </a:p>
          <a:p>
            <a:r>
              <a:rPr lang="en-US" sz="2000" dirty="0">
                <a:ea typeface="+mn-lt"/>
                <a:cs typeface="+mn-lt"/>
              </a:rPr>
              <a:t>Within the classroom EAL staff may provide more explicit instruction and concept checking. Bilingual children and young people may have prior knowledge and learning which they are unable to communicate in English. </a:t>
            </a:r>
          </a:p>
          <a:p>
            <a:r>
              <a:rPr lang="en-US" sz="2000">
                <a:ea typeface="+mn-lt"/>
                <a:cs typeface="+mn-lt"/>
              </a:rPr>
              <a:t>EAL staff can provide and highlight good models of English </a:t>
            </a:r>
            <a:r>
              <a:rPr lang="en-US" sz="2000" dirty="0">
                <a:ea typeface="+mn-lt"/>
                <a:cs typeface="+mn-lt"/>
              </a:rPr>
              <a:t>language and ensure the bilingual pupil has the opportunity for repetition and practice of the newly acquired language. </a:t>
            </a:r>
          </a:p>
          <a:p>
            <a:r>
              <a:rPr lang="en-US" sz="2000" dirty="0">
                <a:ea typeface="+mn-lt"/>
                <a:cs typeface="+mn-lt"/>
              </a:rPr>
              <a:t>EAL staff may facilitate group work so that the bilingual pupil begins to learn from their peers. </a:t>
            </a:r>
          </a:p>
          <a:p>
            <a:r>
              <a:rPr lang="en-US" sz="2000" dirty="0">
                <a:ea typeface="+mn-lt"/>
                <a:cs typeface="+mn-lt"/>
              </a:rPr>
              <a:t>Writing, speaking and note-taking frames may be incorporated into the lesson by the EAL staff to aid learning and help bilingual children to scaffold the language. </a:t>
            </a:r>
          </a:p>
          <a:p>
            <a:r>
              <a:rPr lang="en-US" sz="2000" dirty="0">
                <a:ea typeface="+mn-lt"/>
                <a:cs typeface="+mn-lt"/>
              </a:rPr>
              <a:t>Bilingual children and young people are encouraged to use their L1 and bilingual dictionaries to support their learning. </a:t>
            </a:r>
            <a:endParaRPr lang="en-US" sz="2000">
              <a:cs typeface="Calibri"/>
            </a:endParaRPr>
          </a:p>
        </p:txBody>
      </p:sp>
    </p:spTree>
    <p:extLst>
      <p:ext uri="{BB962C8B-B14F-4D97-AF65-F5344CB8AC3E}">
        <p14:creationId xmlns:p14="http://schemas.microsoft.com/office/powerpoint/2010/main" val="14624877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77660D0-1B73-BE0C-BF59-38C2D908D69C}"/>
              </a:ext>
            </a:extLst>
          </p:cNvPr>
          <p:cNvSpPr>
            <a:spLocks noGrp="1"/>
          </p:cNvSpPr>
          <p:nvPr>
            <p:ph type="title"/>
          </p:nvPr>
        </p:nvSpPr>
        <p:spPr>
          <a:xfrm>
            <a:off x="5093520" y="2744662"/>
            <a:ext cx="6589707" cy="2387600"/>
          </a:xfrm>
        </p:spPr>
        <p:txBody>
          <a:bodyPr vert="horz" lIns="91440" tIns="45720" rIns="91440" bIns="45720" rtlCol="0" anchor="b">
            <a:normAutofit/>
          </a:bodyPr>
          <a:lstStyle/>
          <a:p>
            <a:pPr algn="r"/>
            <a:r>
              <a:rPr lang="en-US" kern="1200" dirty="0">
                <a:solidFill>
                  <a:srgbClr val="FFFFFF"/>
                </a:solidFill>
                <a:latin typeface="+mj-lt"/>
                <a:ea typeface="+mj-ea"/>
                <a:cs typeface="+mj-cs"/>
              </a:rPr>
              <a:t>Home language</a:t>
            </a:r>
          </a:p>
        </p:txBody>
      </p:sp>
      <p:sp>
        <p:nvSpPr>
          <p:cNvPr id="3" name="Content Placeholder 2">
            <a:extLst>
              <a:ext uri="{FF2B5EF4-FFF2-40B4-BE49-F238E27FC236}">
                <a16:creationId xmlns:a16="http://schemas.microsoft.com/office/drawing/2014/main" id="{E1A59C2D-48B0-C80E-CB2A-28345520FE36}"/>
              </a:ext>
            </a:extLst>
          </p:cNvPr>
          <p:cNvSpPr>
            <a:spLocks noGrp="1"/>
          </p:cNvSpPr>
          <p:nvPr>
            <p:ph type="body" idx="1"/>
          </p:nvPr>
        </p:nvSpPr>
        <p:spPr>
          <a:xfrm>
            <a:off x="5093520" y="5224337"/>
            <a:ext cx="6589707" cy="1329443"/>
          </a:xfrm>
        </p:spPr>
        <p:txBody>
          <a:bodyPr vert="horz" lIns="91440" tIns="45720" rIns="91440" bIns="45720" rtlCol="0">
            <a:normAutofit/>
          </a:bodyPr>
          <a:lstStyle/>
          <a:p>
            <a:pPr algn="r"/>
            <a:endParaRPr lang="en-US" sz="2400" kern="1200">
              <a:solidFill>
                <a:srgbClr val="FFFFFF"/>
              </a:solidFill>
              <a:latin typeface="+mn-lt"/>
              <a:ea typeface="+mn-ea"/>
              <a:cs typeface="+mn-cs"/>
            </a:endParaRPr>
          </a:p>
        </p:txBody>
      </p:sp>
      <p:cxnSp>
        <p:nvCxnSpPr>
          <p:cNvPr id="12" name="Straight Connector 11">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Oval 17">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8057608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64C934-068E-D762-AA34-1F0851991290}"/>
              </a:ext>
            </a:extLst>
          </p:cNvPr>
          <p:cNvSpPr>
            <a:spLocks noGrp="1"/>
          </p:cNvSpPr>
          <p:nvPr>
            <p:ph type="title"/>
          </p:nvPr>
        </p:nvSpPr>
        <p:spPr>
          <a:xfrm>
            <a:off x="1043631" y="809898"/>
            <a:ext cx="10173010" cy="1554480"/>
          </a:xfrm>
        </p:spPr>
        <p:txBody>
          <a:bodyPr anchor="ctr">
            <a:normAutofit/>
          </a:bodyPr>
          <a:lstStyle/>
          <a:p>
            <a:r>
              <a:rPr lang="en-US" sz="4800">
                <a:cs typeface="Calibri Light"/>
              </a:rPr>
              <a:t>Valuing the home language (L1)</a:t>
            </a:r>
            <a:endParaRPr lang="en-US" sz="480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F80CE5D8-F549-57B4-7E55-A8576B2F296E}"/>
              </a:ext>
            </a:extLst>
          </p:cNvPr>
          <p:cNvGraphicFramePr>
            <a:graphicFrameLocks noGrp="1"/>
          </p:cNvGraphicFramePr>
          <p:nvPr>
            <p:ph idx="1"/>
            <p:extLst>
              <p:ext uri="{D42A27DB-BD31-4B8C-83A1-F6EECF244321}">
                <p14:modId xmlns:p14="http://schemas.microsoft.com/office/powerpoint/2010/main" val="983262445"/>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0146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48EAAF6-CF17-4131-4F33-A76388D81B4E}"/>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kern="1200" dirty="0">
                <a:solidFill>
                  <a:schemeClr val="tx1"/>
                </a:solidFill>
                <a:latin typeface="+mj-lt"/>
                <a:ea typeface="+mj-ea"/>
                <a:cs typeface="+mj-cs"/>
              </a:rPr>
              <a:t>Our team</a:t>
            </a:r>
          </a:p>
        </p:txBody>
      </p:sp>
      <p:sp>
        <p:nvSpPr>
          <p:cNvPr id="3" name="Content Placeholder 2">
            <a:extLst>
              <a:ext uri="{FF2B5EF4-FFF2-40B4-BE49-F238E27FC236}">
                <a16:creationId xmlns:a16="http://schemas.microsoft.com/office/drawing/2014/main" id="{01768182-6989-B344-260E-00797562F509}"/>
              </a:ext>
            </a:extLst>
          </p:cNvPr>
          <p:cNvSpPr>
            <a:spLocks noGrp="1"/>
          </p:cNvSpPr>
          <p:nvPr>
            <p:ph type="body" idx="1"/>
          </p:nvPr>
        </p:nvSpPr>
        <p:spPr>
          <a:xfrm>
            <a:off x="4038600" y="4782320"/>
            <a:ext cx="7644627" cy="1329443"/>
          </a:xfrm>
        </p:spPr>
        <p:txBody>
          <a:bodyPr vert="horz" lIns="91440" tIns="45720" rIns="91440" bIns="45720" rtlCol="0">
            <a:normAutofit/>
          </a:bodyPr>
          <a:lstStyle/>
          <a:p>
            <a:pPr algn="r"/>
            <a:endParaRPr lang="en-US" sz="2400" kern="1200">
              <a:solidFill>
                <a:schemeClr val="tx1"/>
              </a:solidFill>
              <a:latin typeface="+mn-lt"/>
              <a:ea typeface="+mn-ea"/>
              <a:cs typeface="+mn-cs"/>
            </a:endParaRPr>
          </a:p>
        </p:txBody>
      </p:sp>
    </p:spTree>
    <p:extLst>
      <p:ext uri="{BB962C8B-B14F-4D97-AF65-F5344CB8AC3E}">
        <p14:creationId xmlns:p14="http://schemas.microsoft.com/office/powerpoint/2010/main" val="6279689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1B190C1-9F97-D651-E953-B82E3F155FF9}"/>
              </a:ext>
            </a:extLst>
          </p:cNvPr>
          <p:cNvSpPr>
            <a:spLocks noGrp="1"/>
          </p:cNvSpPr>
          <p:nvPr>
            <p:ph type="title"/>
          </p:nvPr>
        </p:nvSpPr>
        <p:spPr>
          <a:xfrm>
            <a:off x="838200" y="253397"/>
            <a:ext cx="10515600" cy="1273233"/>
          </a:xfrm>
        </p:spPr>
        <p:txBody>
          <a:bodyPr>
            <a:normAutofit/>
          </a:bodyPr>
          <a:lstStyle/>
          <a:p>
            <a:r>
              <a:rPr lang="en-US" sz="4000">
                <a:cs typeface="Calibri Light"/>
              </a:rPr>
              <a:t>Using the home language (L1)</a:t>
            </a:r>
            <a:endParaRPr lang="en-US" sz="4000"/>
          </a:p>
        </p:txBody>
      </p:sp>
      <p:sp>
        <p:nvSpPr>
          <p:cNvPr id="14" name="Rectangle 13">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D661DE1E-8A29-FE10-25C7-03CD3CBCD53A}"/>
              </a:ext>
            </a:extLst>
          </p:cNvPr>
          <p:cNvSpPr>
            <a:spLocks noGrp="1"/>
          </p:cNvSpPr>
          <p:nvPr>
            <p:ph idx="1"/>
          </p:nvPr>
        </p:nvSpPr>
        <p:spPr>
          <a:xfrm>
            <a:off x="838200" y="2478024"/>
            <a:ext cx="10515600" cy="3694176"/>
          </a:xfrm>
        </p:spPr>
        <p:txBody>
          <a:bodyPr vert="horz" lIns="91440" tIns="45720" rIns="91440" bIns="45720" rtlCol="0">
            <a:normAutofit/>
          </a:bodyPr>
          <a:lstStyle/>
          <a:p>
            <a:r>
              <a:rPr lang="en-US" sz="2200">
                <a:ea typeface="+mn-lt"/>
                <a:cs typeface="+mn-lt"/>
              </a:rPr>
              <a:t>A strong foundation in the home language is a major factor in enhancing the achievement and self esteem of bilingual learners. Research also shows that learners, who develop an additional language, whilst their home language is strongly supported, experience definite cognitive benefits.</a:t>
            </a:r>
          </a:p>
          <a:p>
            <a:r>
              <a:rPr lang="en-US" sz="2200">
                <a:ea typeface="+mn-lt"/>
                <a:cs typeface="+mn-lt"/>
              </a:rPr>
              <a:t> Home languages and culture should be given a positive place within our schools and parents should be encouraged to work in partnership in promoting and developing their child’s first language. </a:t>
            </a:r>
          </a:p>
          <a:p>
            <a:r>
              <a:rPr lang="en-US" sz="2200">
                <a:ea typeface="+mn-lt"/>
                <a:cs typeface="+mn-lt"/>
              </a:rPr>
              <a:t>Children and young people who are new to English will be able to show their competence through their home language, particularly if they have literacy skills. Whenever possible, bilingual assistants who share the home language should support children so that they can display their skills and knowledge across the curriculum. </a:t>
            </a:r>
            <a:endParaRPr lang="en-US" sz="2200">
              <a:cs typeface="Calibri"/>
            </a:endParaRPr>
          </a:p>
        </p:txBody>
      </p:sp>
    </p:spTree>
    <p:extLst>
      <p:ext uri="{BB962C8B-B14F-4D97-AF65-F5344CB8AC3E}">
        <p14:creationId xmlns:p14="http://schemas.microsoft.com/office/powerpoint/2010/main" val="41567316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2807B-AB5B-2D06-AC6C-E4394C7C0EDA}"/>
              </a:ext>
            </a:extLst>
          </p:cNvPr>
          <p:cNvSpPr>
            <a:spLocks noGrp="1"/>
          </p:cNvSpPr>
          <p:nvPr>
            <p:ph type="title"/>
          </p:nvPr>
        </p:nvSpPr>
        <p:spPr/>
        <p:txBody>
          <a:bodyPr/>
          <a:lstStyle/>
          <a:p>
            <a:r>
              <a:rPr lang="en-US" dirty="0">
                <a:cs typeface="Calibri Light"/>
              </a:rPr>
              <a:t>Using the home language (L1)</a:t>
            </a:r>
            <a:endParaRPr lang="en-US" dirty="0"/>
          </a:p>
        </p:txBody>
      </p:sp>
      <p:graphicFrame>
        <p:nvGraphicFramePr>
          <p:cNvPr id="5" name="Content Placeholder 2">
            <a:extLst>
              <a:ext uri="{FF2B5EF4-FFF2-40B4-BE49-F238E27FC236}">
                <a16:creationId xmlns:a16="http://schemas.microsoft.com/office/drawing/2014/main" id="{2B32EA81-51BA-6FB0-D7BF-FCCA37C1150C}"/>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45438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F1F2C8-798B-4CCE-A851-94AFAF350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AC0DAF-F28E-D98D-ABEC-10E0AD563B0B}"/>
              </a:ext>
            </a:extLst>
          </p:cNvPr>
          <p:cNvSpPr>
            <a:spLocks noGrp="1"/>
          </p:cNvSpPr>
          <p:nvPr>
            <p:ph type="title"/>
          </p:nvPr>
        </p:nvSpPr>
        <p:spPr>
          <a:xfrm>
            <a:off x="970908" y="1220919"/>
            <a:ext cx="5425781" cy="2387600"/>
          </a:xfrm>
        </p:spPr>
        <p:txBody>
          <a:bodyPr vert="horz" lIns="91440" tIns="45720" rIns="91440" bIns="45720" rtlCol="0" anchor="b">
            <a:normAutofit/>
          </a:bodyPr>
          <a:lstStyle/>
          <a:p>
            <a:r>
              <a:rPr lang="en-US" kern="1200" dirty="0">
                <a:solidFill>
                  <a:schemeClr val="tx1"/>
                </a:solidFill>
                <a:latin typeface="+mj-lt"/>
                <a:ea typeface="+mj-ea"/>
                <a:cs typeface="+mj-cs"/>
              </a:rPr>
              <a:t>Learning activities</a:t>
            </a:r>
          </a:p>
        </p:txBody>
      </p:sp>
      <p:sp>
        <p:nvSpPr>
          <p:cNvPr id="4" name="Text Placeholder 3">
            <a:extLst>
              <a:ext uri="{FF2B5EF4-FFF2-40B4-BE49-F238E27FC236}">
                <a16:creationId xmlns:a16="http://schemas.microsoft.com/office/drawing/2014/main" id="{31FEBAFD-D3DA-682B-4625-EC216E5D49FB}"/>
              </a:ext>
            </a:extLst>
          </p:cNvPr>
          <p:cNvSpPr>
            <a:spLocks noGrp="1"/>
          </p:cNvSpPr>
          <p:nvPr>
            <p:ph type="body" idx="1"/>
          </p:nvPr>
        </p:nvSpPr>
        <p:spPr>
          <a:xfrm>
            <a:off x="970908" y="3700594"/>
            <a:ext cx="5425781" cy="1655762"/>
          </a:xfrm>
        </p:spPr>
        <p:txBody>
          <a:bodyPr vert="horz" lIns="91440" tIns="45720" rIns="91440" bIns="45720" rtlCol="0">
            <a:normAutofit/>
          </a:bodyPr>
          <a:lstStyle/>
          <a:p>
            <a:endParaRPr lang="en-US" sz="2400" kern="1200">
              <a:solidFill>
                <a:schemeClr val="tx1"/>
              </a:solidFill>
              <a:latin typeface="+mn-lt"/>
              <a:ea typeface="+mn-ea"/>
              <a:cs typeface="+mn-cs"/>
            </a:endParaRPr>
          </a:p>
        </p:txBody>
      </p:sp>
      <p:sp>
        <p:nvSpPr>
          <p:cNvPr id="11" name="Freeform: Shape 10">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Oval 12">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Block Arc 14">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02394"/>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eeform: Shape 16">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9" name="Straight Connector 18">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3" name="Arc 22">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71478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B1211-F5F0-C7DC-A8C9-7E941AD6A2FE}"/>
              </a:ext>
            </a:extLst>
          </p:cNvPr>
          <p:cNvSpPr>
            <a:spLocks noGrp="1"/>
          </p:cNvSpPr>
          <p:nvPr>
            <p:ph type="title"/>
          </p:nvPr>
        </p:nvSpPr>
        <p:spPr/>
        <p:txBody>
          <a:bodyPr/>
          <a:lstStyle/>
          <a:p>
            <a:r>
              <a:rPr lang="en-US" dirty="0">
                <a:cs typeface="Calibri Light"/>
              </a:rPr>
              <a:t>Collaborative learning tasks</a:t>
            </a:r>
            <a:endParaRPr lang="en-US" dirty="0"/>
          </a:p>
        </p:txBody>
      </p:sp>
      <p:graphicFrame>
        <p:nvGraphicFramePr>
          <p:cNvPr id="6" name="Content Placeholder 2">
            <a:extLst>
              <a:ext uri="{FF2B5EF4-FFF2-40B4-BE49-F238E27FC236}">
                <a16:creationId xmlns:a16="http://schemas.microsoft.com/office/drawing/2014/main" id="{1FD24670-A81F-1E1D-9D16-F0E20BA8F884}"/>
              </a:ext>
            </a:extLst>
          </p:cNvPr>
          <p:cNvGraphicFramePr>
            <a:graphicFrameLocks noGrp="1"/>
          </p:cNvGraphicFramePr>
          <p:nvPr>
            <p:ph idx="1"/>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F1D278B6-BB3A-7527-C820-06696A3ADBFB}"/>
              </a:ext>
            </a:extLst>
          </p:cNvPr>
          <p:cNvSpPr>
            <a:spLocks noGrp="1"/>
          </p:cNvSpPr>
          <p:nvPr>
            <p:ph type="body" sz="half" idx="2"/>
          </p:nvPr>
        </p:nvSpPr>
        <p:spPr/>
        <p:txBody>
          <a:bodyPr vert="horz" lIns="91440" tIns="45720" rIns="91440" bIns="45720" rtlCol="0" anchor="t">
            <a:normAutofit/>
          </a:bodyPr>
          <a:lstStyle/>
          <a:p>
            <a:r>
              <a:rPr lang="en-US" dirty="0">
                <a:cs typeface="Calibri"/>
              </a:rPr>
              <a:t>Collaborative learning activities were developed in the 1980s to provide opportunities for children and young people to use their own experience, ideas and abilities to make connections with ‘new learning’ and interact with other children and young people. They encourage children and young people to think and talk about subject matter in a reflective, problem-solving way. Collaborative learning activities </a:t>
            </a:r>
            <a:r>
              <a:rPr lang="en-US" dirty="0" err="1">
                <a:cs typeface="Calibri"/>
              </a:rPr>
              <a:t>maximise</a:t>
            </a:r>
            <a:r>
              <a:rPr lang="en-US" dirty="0">
                <a:cs typeface="Calibri"/>
              </a:rPr>
              <a:t> participation for all therefore giving bilingual learners a sense of belonging. Collaborative learning activities will include: </a:t>
            </a:r>
            <a:endParaRPr lang="en-US" dirty="0">
              <a:ea typeface="+mn-lt"/>
              <a:cs typeface="+mn-lt"/>
            </a:endParaRPr>
          </a:p>
          <a:p>
            <a:pPr marL="285750" indent="-285750">
              <a:buFont typeface="Arial"/>
              <a:buChar char="•"/>
            </a:pPr>
            <a:endParaRPr lang="en-US" dirty="0">
              <a:ea typeface="+mn-lt"/>
              <a:cs typeface="+mn-lt"/>
            </a:endParaRPr>
          </a:p>
          <a:p>
            <a:endParaRPr lang="en-US" dirty="0">
              <a:cs typeface="Calibri"/>
            </a:endParaRPr>
          </a:p>
        </p:txBody>
      </p:sp>
    </p:spTree>
    <p:extLst>
      <p:ext uri="{BB962C8B-B14F-4D97-AF65-F5344CB8AC3E}">
        <p14:creationId xmlns:p14="http://schemas.microsoft.com/office/powerpoint/2010/main" val="40170295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4058FE-D0E2-DC79-F277-318E58A3FCE2}"/>
              </a:ext>
            </a:extLst>
          </p:cNvPr>
          <p:cNvSpPr>
            <a:spLocks noGrp="1"/>
          </p:cNvSpPr>
          <p:nvPr>
            <p:ph type="title"/>
          </p:nvPr>
        </p:nvSpPr>
        <p:spPr>
          <a:xfrm>
            <a:off x="838200" y="668377"/>
            <a:ext cx="10515600" cy="1325563"/>
          </a:xfrm>
        </p:spPr>
        <p:txBody>
          <a:bodyPr>
            <a:normAutofit/>
          </a:bodyPr>
          <a:lstStyle/>
          <a:p>
            <a:r>
              <a:rPr lang="en-US" dirty="0">
                <a:cs typeface="Calibri Light"/>
              </a:rPr>
              <a:t>Co-operative learning</a:t>
            </a:r>
            <a:endParaRPr lang="en-US" dirty="0"/>
          </a:p>
        </p:txBody>
      </p:sp>
      <p:sp>
        <p:nvSpPr>
          <p:cNvPr id="3" name="Content Placeholder 2">
            <a:extLst>
              <a:ext uri="{FF2B5EF4-FFF2-40B4-BE49-F238E27FC236}">
                <a16:creationId xmlns:a16="http://schemas.microsoft.com/office/drawing/2014/main" id="{F354D32E-2BCB-1571-DC05-18337D071D93}"/>
              </a:ext>
            </a:extLst>
          </p:cNvPr>
          <p:cNvSpPr>
            <a:spLocks noGrp="1"/>
          </p:cNvSpPr>
          <p:nvPr>
            <p:ph sz="half" idx="1"/>
          </p:nvPr>
        </p:nvSpPr>
        <p:spPr>
          <a:xfrm>
            <a:off x="838200" y="2177456"/>
            <a:ext cx="5097780" cy="3795748"/>
          </a:xfrm>
        </p:spPr>
        <p:txBody>
          <a:bodyPr vert="horz" lIns="91440" tIns="45720" rIns="91440" bIns="45720" rtlCol="0">
            <a:normAutofit/>
          </a:bodyPr>
          <a:lstStyle/>
          <a:p>
            <a:pPr marL="0" indent="0">
              <a:buNone/>
            </a:pPr>
            <a:r>
              <a:rPr lang="en-US" sz="2400">
                <a:ea typeface="+mn-lt"/>
                <a:cs typeface="+mn-lt"/>
              </a:rPr>
              <a:t>All co-operative learning should have the 5 basic elements</a:t>
            </a:r>
            <a:endParaRPr lang="en-US" sz="2400"/>
          </a:p>
          <a:p>
            <a:r>
              <a:rPr lang="en-US" sz="2400">
                <a:ea typeface="+mn-lt"/>
                <a:cs typeface="+mn-lt"/>
              </a:rPr>
              <a:t> Positive Interdependence</a:t>
            </a:r>
          </a:p>
          <a:p>
            <a:r>
              <a:rPr lang="en-US" sz="2400">
                <a:ea typeface="+mn-lt"/>
                <a:cs typeface="+mn-lt"/>
              </a:rPr>
              <a:t> Individual Accountability </a:t>
            </a:r>
          </a:p>
          <a:p>
            <a:r>
              <a:rPr lang="en-US" sz="2400">
                <a:ea typeface="+mn-lt"/>
                <a:cs typeface="+mn-lt"/>
              </a:rPr>
              <a:t>Group Processing </a:t>
            </a:r>
          </a:p>
          <a:p>
            <a:r>
              <a:rPr lang="en-US" sz="2400">
                <a:ea typeface="+mn-lt"/>
                <a:cs typeface="+mn-lt"/>
              </a:rPr>
              <a:t>Social skills </a:t>
            </a:r>
          </a:p>
          <a:p>
            <a:r>
              <a:rPr lang="en-US" sz="2400">
                <a:ea typeface="+mn-lt"/>
                <a:cs typeface="+mn-lt"/>
              </a:rPr>
              <a:t>Face to Face Interaction </a:t>
            </a:r>
            <a:endParaRPr lang="en-US" sz="2400">
              <a:cs typeface="Calibri"/>
            </a:endParaRPr>
          </a:p>
          <a:p>
            <a:pPr marL="0" indent="0">
              <a:buNone/>
            </a:pPr>
            <a:endParaRPr lang="en-US" sz="2400">
              <a:cs typeface="Calibri"/>
            </a:endParaRPr>
          </a:p>
        </p:txBody>
      </p:sp>
      <p:sp>
        <p:nvSpPr>
          <p:cNvPr id="4" name="Content Placeholder 3">
            <a:extLst>
              <a:ext uri="{FF2B5EF4-FFF2-40B4-BE49-F238E27FC236}">
                <a16:creationId xmlns:a16="http://schemas.microsoft.com/office/drawing/2014/main" id="{A7D5038F-6DFF-F5E9-D8AF-8D12A89D298E}"/>
              </a:ext>
            </a:extLst>
          </p:cNvPr>
          <p:cNvSpPr>
            <a:spLocks noGrp="1"/>
          </p:cNvSpPr>
          <p:nvPr>
            <p:ph sz="half" idx="2"/>
          </p:nvPr>
        </p:nvSpPr>
        <p:spPr>
          <a:xfrm>
            <a:off x="6256020" y="2177456"/>
            <a:ext cx="5097780" cy="3795748"/>
          </a:xfrm>
        </p:spPr>
        <p:txBody>
          <a:bodyPr vert="horz" lIns="91440" tIns="45720" rIns="91440" bIns="45720" rtlCol="0">
            <a:normAutofit/>
          </a:bodyPr>
          <a:lstStyle/>
          <a:p>
            <a:r>
              <a:rPr lang="en-US" sz="1700">
                <a:cs typeface="Calibri"/>
              </a:rPr>
              <a:t>It may be that the bilingual pupil can contribute to the task in his/her home language or may have some skills or knowledge from their previous educational experience. </a:t>
            </a:r>
          </a:p>
          <a:p>
            <a:r>
              <a:rPr lang="en-US" sz="1700">
                <a:cs typeface="Calibri"/>
              </a:rPr>
              <a:t>The team building exercises in co-operative learning should help the bilingual pupil feel confident enough to make a contribution. These elements will also contribute to the development of English Language Acquisition. </a:t>
            </a:r>
          </a:p>
          <a:p>
            <a:r>
              <a:rPr lang="en-US" sz="1700">
                <a:cs typeface="Calibri"/>
              </a:rPr>
              <a:t>The language components of the activities and the role given need to be well planned for a bilingual pupil at the early stages of ELA. </a:t>
            </a:r>
          </a:p>
          <a:p>
            <a:r>
              <a:rPr lang="en-US" sz="1700">
                <a:cs typeface="Calibri"/>
              </a:rPr>
              <a:t>Bilingual pupils will benefit linguistically from being part of the group both academically and socially. </a:t>
            </a:r>
            <a:endParaRPr lang="en-US" sz="1700">
              <a:ea typeface="+mn-lt"/>
              <a:cs typeface="+mn-lt"/>
            </a:endParaRPr>
          </a:p>
          <a:p>
            <a:endParaRPr lang="en-US" sz="1700">
              <a:cs typeface="Calibri"/>
            </a:endParaRPr>
          </a:p>
        </p:txBody>
      </p:sp>
    </p:spTree>
    <p:extLst>
      <p:ext uri="{BB962C8B-B14F-4D97-AF65-F5344CB8AC3E}">
        <p14:creationId xmlns:p14="http://schemas.microsoft.com/office/powerpoint/2010/main" val="25588691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12D7CB0-C8FF-5D48-7608-16E2E3AF3C5B}"/>
              </a:ext>
            </a:extLst>
          </p:cNvPr>
          <p:cNvSpPr>
            <a:spLocks noGrp="1"/>
          </p:cNvSpPr>
          <p:nvPr>
            <p:ph type="title"/>
          </p:nvPr>
        </p:nvSpPr>
        <p:spPr>
          <a:xfrm>
            <a:off x="5093520" y="2744662"/>
            <a:ext cx="6589707" cy="2387600"/>
          </a:xfrm>
        </p:spPr>
        <p:txBody>
          <a:bodyPr vert="horz" lIns="91440" tIns="45720" rIns="91440" bIns="45720" rtlCol="0" anchor="b">
            <a:normAutofit/>
          </a:bodyPr>
          <a:lstStyle/>
          <a:p>
            <a:pPr algn="r"/>
            <a:r>
              <a:rPr lang="en-US" kern="1200" dirty="0">
                <a:solidFill>
                  <a:srgbClr val="FFFFFF"/>
                </a:solidFill>
                <a:latin typeface="+mj-lt"/>
                <a:ea typeface="+mj-ea"/>
                <a:cs typeface="+mj-cs"/>
              </a:rPr>
              <a:t>Enrolment of new pupils</a:t>
            </a:r>
          </a:p>
        </p:txBody>
      </p:sp>
      <p:sp>
        <p:nvSpPr>
          <p:cNvPr id="3" name="Text Placeholder 2">
            <a:extLst>
              <a:ext uri="{FF2B5EF4-FFF2-40B4-BE49-F238E27FC236}">
                <a16:creationId xmlns:a16="http://schemas.microsoft.com/office/drawing/2014/main" id="{350D408C-490A-07C1-7184-DC445F821AB3}"/>
              </a:ext>
            </a:extLst>
          </p:cNvPr>
          <p:cNvSpPr>
            <a:spLocks noGrp="1"/>
          </p:cNvSpPr>
          <p:nvPr>
            <p:ph type="body" idx="1"/>
          </p:nvPr>
        </p:nvSpPr>
        <p:spPr>
          <a:xfrm>
            <a:off x="5093520" y="5224337"/>
            <a:ext cx="6589707" cy="1329443"/>
          </a:xfrm>
        </p:spPr>
        <p:txBody>
          <a:bodyPr vert="horz" lIns="91440" tIns="45720" rIns="91440" bIns="45720" rtlCol="0">
            <a:normAutofit/>
          </a:bodyPr>
          <a:lstStyle/>
          <a:p>
            <a:pPr algn="r"/>
            <a:endParaRPr lang="en-US" sz="2400" kern="1200">
              <a:solidFill>
                <a:srgbClr val="FFFFFF"/>
              </a:solidFill>
              <a:latin typeface="+mn-lt"/>
              <a:ea typeface="+mn-ea"/>
              <a:cs typeface="+mn-cs"/>
            </a:endParaRPr>
          </a:p>
        </p:txBody>
      </p:sp>
      <p:cxnSp>
        <p:nvCxnSpPr>
          <p:cNvPr id="12" name="Straight Connector 11">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Oval 17">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9725443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5E1DF-3E48-300C-4086-BF1C2B14975C}"/>
              </a:ext>
            </a:extLst>
          </p:cNvPr>
          <p:cNvSpPr>
            <a:spLocks noGrp="1"/>
          </p:cNvSpPr>
          <p:nvPr>
            <p:ph type="title"/>
          </p:nvPr>
        </p:nvSpPr>
        <p:spPr>
          <a:xfrm>
            <a:off x="804673" y="1445494"/>
            <a:ext cx="3616856" cy="4376572"/>
          </a:xfrm>
        </p:spPr>
        <p:txBody>
          <a:bodyPr anchor="ctr">
            <a:normAutofit/>
          </a:bodyPr>
          <a:lstStyle/>
          <a:p>
            <a:r>
              <a:rPr lang="en-US" sz="4800">
                <a:cs typeface="Calibri Light"/>
              </a:rPr>
              <a:t>Admission procedures</a:t>
            </a:r>
            <a:endParaRPr lang="en-US" sz="4800"/>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77D315A-B78C-2A78-0D29-404753F3B160}"/>
              </a:ext>
            </a:extLst>
          </p:cNvPr>
          <p:cNvSpPr>
            <a:spLocks noGrp="1"/>
          </p:cNvSpPr>
          <p:nvPr>
            <p:ph idx="1"/>
          </p:nvPr>
        </p:nvSpPr>
        <p:spPr>
          <a:xfrm>
            <a:off x="6296526" y="463242"/>
            <a:ext cx="5501834" cy="5754785"/>
          </a:xfrm>
        </p:spPr>
        <p:txBody>
          <a:bodyPr vert="horz" lIns="91440" tIns="45720" rIns="91440" bIns="45720" rtlCol="0" anchor="ctr">
            <a:normAutofit/>
          </a:bodyPr>
          <a:lstStyle/>
          <a:p>
            <a:r>
              <a:rPr lang="en-US" sz="2000" dirty="0">
                <a:solidFill>
                  <a:schemeClr val="bg1"/>
                </a:solidFill>
                <a:cs typeface="Calibri"/>
              </a:rPr>
              <a:t>For full procedure – see the flowchart</a:t>
            </a:r>
          </a:p>
          <a:p>
            <a:endParaRPr lang="en-US" sz="2000">
              <a:solidFill>
                <a:schemeClr val="bg1"/>
              </a:solidFill>
              <a:cs typeface="Calibri"/>
            </a:endParaRPr>
          </a:p>
          <a:p>
            <a:pPr marL="0" indent="0">
              <a:buNone/>
            </a:pPr>
            <a:r>
              <a:rPr lang="en-US" sz="2000" dirty="0">
                <a:solidFill>
                  <a:schemeClr val="bg1"/>
                </a:solidFill>
                <a:cs typeface="Calibri"/>
              </a:rPr>
              <a:t>Best practice – </a:t>
            </a:r>
          </a:p>
          <a:p>
            <a:r>
              <a:rPr lang="en-US" sz="2000" dirty="0">
                <a:solidFill>
                  <a:schemeClr val="bg1"/>
                </a:solidFill>
                <a:cs typeface="Calibri"/>
              </a:rPr>
              <a:t>Check the home language spoken by the child.</a:t>
            </a:r>
          </a:p>
          <a:p>
            <a:r>
              <a:rPr lang="en-US" sz="2000" dirty="0">
                <a:solidFill>
                  <a:schemeClr val="bg1"/>
                </a:solidFill>
                <a:cs typeface="Calibri"/>
              </a:rPr>
              <a:t>If it is not English - Send the placing request to:</a:t>
            </a:r>
          </a:p>
          <a:p>
            <a:r>
              <a:rPr lang="en-US" sz="2000" dirty="0">
                <a:solidFill>
                  <a:schemeClr val="bg1"/>
                </a:solidFill>
                <a:cs typeface="Calibri"/>
              </a:rPr>
              <a:t>Your EAL link teacher</a:t>
            </a:r>
          </a:p>
          <a:p>
            <a:r>
              <a:rPr lang="en-US" sz="2000" dirty="0">
                <a:solidFill>
                  <a:schemeClr val="bg1"/>
                </a:solidFill>
                <a:cs typeface="Calibri"/>
                <a:hlinkClick r:id="rId2">
                  <a:extLst>
                    <a:ext uri="{A12FA001-AC4F-418D-AE19-62706E023703}">
                      <ahyp:hlinkClr xmlns:ahyp="http://schemas.microsoft.com/office/drawing/2018/hyperlinkcolor" val="tx"/>
                    </a:ext>
                  </a:extLst>
                </a:hlinkClick>
              </a:rPr>
              <a:t>Accessibilityinclusion@dundeeschools.scot</a:t>
            </a:r>
            <a:endParaRPr lang="en-US" sz="2000" dirty="0">
              <a:solidFill>
                <a:schemeClr val="bg1"/>
              </a:solidFill>
              <a:cs typeface="Calibri"/>
            </a:endParaRPr>
          </a:p>
          <a:p>
            <a:endParaRPr lang="en-US" sz="2000">
              <a:solidFill>
                <a:schemeClr val="bg1"/>
              </a:solidFill>
              <a:cs typeface="Calibri"/>
            </a:endParaRPr>
          </a:p>
          <a:p>
            <a:r>
              <a:rPr lang="en-US" sz="2000" dirty="0">
                <a:solidFill>
                  <a:schemeClr val="bg1"/>
                </a:solidFill>
                <a:cs typeface="Calibri"/>
              </a:rPr>
              <a:t>Do not </a:t>
            </a:r>
            <a:r>
              <a:rPr lang="en-US" sz="2000" dirty="0" err="1">
                <a:solidFill>
                  <a:schemeClr val="bg1"/>
                </a:solidFill>
                <a:cs typeface="Calibri"/>
              </a:rPr>
              <a:t>enrol</a:t>
            </a:r>
            <a:r>
              <a:rPr lang="en-US" sz="2000" dirty="0">
                <a:solidFill>
                  <a:schemeClr val="bg1"/>
                </a:solidFill>
                <a:cs typeface="Calibri"/>
              </a:rPr>
              <a:t> the child without contacting your EAL link teacher. </a:t>
            </a:r>
          </a:p>
          <a:p>
            <a:r>
              <a:rPr lang="en-US" sz="2000" dirty="0">
                <a:solidFill>
                  <a:schemeClr val="bg1"/>
                </a:solidFill>
                <a:cs typeface="Calibri"/>
              </a:rPr>
              <a:t>All EAL pupils should be allocated a space in the appropriate year group for their age – regardless of level of English. </a:t>
            </a:r>
          </a:p>
        </p:txBody>
      </p:sp>
    </p:spTree>
    <p:extLst>
      <p:ext uri="{BB962C8B-B14F-4D97-AF65-F5344CB8AC3E}">
        <p14:creationId xmlns:p14="http://schemas.microsoft.com/office/powerpoint/2010/main" val="1540187824"/>
      </p:ext>
    </p:extLst>
  </p:cSld>
  <p:clrMapOvr>
    <a:overrideClrMapping bg1="dk1" tx1="lt1" bg2="dk2" tx2="lt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B4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diagram of a family&#10;&#10;Description automatically generated">
            <a:extLst>
              <a:ext uri="{FF2B5EF4-FFF2-40B4-BE49-F238E27FC236}">
                <a16:creationId xmlns:a16="http://schemas.microsoft.com/office/drawing/2014/main" id="{3B19FF87-D18D-2E40-754E-35D4E25BB0AA}"/>
              </a:ext>
            </a:extLst>
          </p:cNvPr>
          <p:cNvPicPr>
            <a:picLocks noChangeAspect="1"/>
          </p:cNvPicPr>
          <p:nvPr/>
        </p:nvPicPr>
        <p:blipFill>
          <a:blip r:embed="rId2"/>
          <a:stretch>
            <a:fillRect/>
          </a:stretch>
        </p:blipFill>
        <p:spPr>
          <a:xfrm>
            <a:off x="2253886" y="643467"/>
            <a:ext cx="7684228" cy="5571066"/>
          </a:xfrm>
          <a:prstGeom prst="rect">
            <a:avLst/>
          </a:prstGeom>
        </p:spPr>
      </p:pic>
    </p:spTree>
    <p:extLst>
      <p:ext uri="{BB962C8B-B14F-4D97-AF65-F5344CB8AC3E}">
        <p14:creationId xmlns:p14="http://schemas.microsoft.com/office/powerpoint/2010/main" val="19731895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406BCC-D0E7-A092-F32D-BD081776A982}"/>
              </a:ext>
            </a:extLst>
          </p:cNvPr>
          <p:cNvSpPr>
            <a:spLocks noGrp="1"/>
          </p:cNvSpPr>
          <p:nvPr>
            <p:ph type="title"/>
          </p:nvPr>
        </p:nvSpPr>
        <p:spPr>
          <a:xfrm>
            <a:off x="838200" y="668377"/>
            <a:ext cx="10515600" cy="1325563"/>
          </a:xfrm>
        </p:spPr>
        <p:txBody>
          <a:bodyPr>
            <a:normAutofit/>
          </a:bodyPr>
          <a:lstStyle/>
          <a:p>
            <a:r>
              <a:rPr lang="en-US" dirty="0">
                <a:ea typeface="+mj-lt"/>
                <a:cs typeface="+mj-lt"/>
              </a:rPr>
              <a:t>Enrolment Procedure for Bilingual New Arrivals </a:t>
            </a:r>
            <a:endParaRPr lang="en-US" dirty="0"/>
          </a:p>
        </p:txBody>
      </p:sp>
      <p:sp>
        <p:nvSpPr>
          <p:cNvPr id="3" name="Content Placeholder 2">
            <a:extLst>
              <a:ext uri="{FF2B5EF4-FFF2-40B4-BE49-F238E27FC236}">
                <a16:creationId xmlns:a16="http://schemas.microsoft.com/office/drawing/2014/main" id="{33F46881-0751-45BB-8C57-031224F2DAA3}"/>
              </a:ext>
            </a:extLst>
          </p:cNvPr>
          <p:cNvSpPr>
            <a:spLocks noGrp="1"/>
          </p:cNvSpPr>
          <p:nvPr>
            <p:ph sz="half" idx="1"/>
          </p:nvPr>
        </p:nvSpPr>
        <p:spPr>
          <a:xfrm>
            <a:off x="838200" y="2177456"/>
            <a:ext cx="5097780" cy="3795748"/>
          </a:xfrm>
        </p:spPr>
        <p:txBody>
          <a:bodyPr vert="horz" lIns="91440" tIns="45720" rIns="91440" bIns="45720" rtlCol="0">
            <a:normAutofit lnSpcReduction="10000"/>
          </a:bodyPr>
          <a:lstStyle/>
          <a:p>
            <a:pPr marL="0" indent="0">
              <a:buNone/>
            </a:pPr>
            <a:r>
              <a:rPr lang="en-US" sz="2400">
                <a:ea typeface="+mn-lt"/>
                <a:cs typeface="+mn-lt"/>
              </a:rPr>
              <a:t>The enrolment process is the key to a smooth transition into school. It provides an opportunity to establish good home/school relations and develop confidence in parents, children and staff. </a:t>
            </a:r>
            <a:endParaRPr lang="en-US" sz="2400"/>
          </a:p>
          <a:p>
            <a:pPr marL="0" indent="0">
              <a:buNone/>
            </a:pPr>
            <a:endParaRPr lang="en-US" sz="2400">
              <a:cs typeface="Calibri"/>
            </a:endParaRPr>
          </a:p>
          <a:p>
            <a:pPr marL="0" indent="0">
              <a:buNone/>
            </a:pPr>
            <a:r>
              <a:rPr lang="en-US" sz="2400">
                <a:cs typeface="Calibri"/>
              </a:rPr>
              <a:t>Arrange the enrolment meeting in partnership with your EAL teacher. </a:t>
            </a:r>
          </a:p>
          <a:p>
            <a:endParaRPr lang="en-US" sz="2400">
              <a:cs typeface="Calibri"/>
            </a:endParaRPr>
          </a:p>
        </p:txBody>
      </p:sp>
      <p:sp>
        <p:nvSpPr>
          <p:cNvPr id="4" name="Content Placeholder 3">
            <a:extLst>
              <a:ext uri="{FF2B5EF4-FFF2-40B4-BE49-F238E27FC236}">
                <a16:creationId xmlns:a16="http://schemas.microsoft.com/office/drawing/2014/main" id="{4B642155-1295-A6AC-8B5A-3F24F6EC0629}"/>
              </a:ext>
            </a:extLst>
          </p:cNvPr>
          <p:cNvSpPr>
            <a:spLocks noGrp="1"/>
          </p:cNvSpPr>
          <p:nvPr>
            <p:ph sz="half" idx="2"/>
          </p:nvPr>
        </p:nvSpPr>
        <p:spPr>
          <a:xfrm>
            <a:off x="6256020" y="2177456"/>
            <a:ext cx="5097780" cy="3795748"/>
          </a:xfrm>
        </p:spPr>
        <p:txBody>
          <a:bodyPr vert="horz" lIns="91440" tIns="45720" rIns="91440" bIns="45720" rtlCol="0" anchor="t">
            <a:normAutofit lnSpcReduction="10000"/>
          </a:bodyPr>
          <a:lstStyle/>
          <a:p>
            <a:pPr marL="0" indent="0">
              <a:buNone/>
            </a:pPr>
            <a:r>
              <a:rPr lang="en-US" sz="2200" dirty="0">
                <a:cs typeface="Calibri"/>
              </a:rPr>
              <a:t>Your EAL teacher will:</a:t>
            </a:r>
          </a:p>
          <a:p>
            <a:r>
              <a:rPr lang="en-US" sz="2200" dirty="0">
                <a:cs typeface="Calibri"/>
              </a:rPr>
              <a:t>Arrange an interpreter for the meeting.</a:t>
            </a:r>
          </a:p>
          <a:p>
            <a:r>
              <a:rPr lang="en-US" sz="2200" dirty="0">
                <a:cs typeface="Calibri"/>
              </a:rPr>
              <a:t>Make contact with the family via the interpreter to agree a date for an enrolment meeting.</a:t>
            </a:r>
            <a:endParaRPr lang="en-US" sz="2200" dirty="0"/>
          </a:p>
          <a:p>
            <a:r>
              <a:rPr lang="en-US" sz="2200" dirty="0">
                <a:cs typeface="Calibri"/>
              </a:rPr>
              <a:t>Attend the enrolment meeting and share key information from the checklist and support parents with data collection. </a:t>
            </a:r>
          </a:p>
          <a:p>
            <a:r>
              <a:rPr lang="en-US" sz="2200" dirty="0">
                <a:cs typeface="Calibri"/>
              </a:rPr>
              <a:t>Collect background information about the pupils' prior learning to share with school staff. </a:t>
            </a:r>
          </a:p>
          <a:p>
            <a:endParaRPr lang="en-US" sz="2200">
              <a:cs typeface="Calibri"/>
            </a:endParaRPr>
          </a:p>
          <a:p>
            <a:endParaRPr lang="en-US" sz="2200">
              <a:cs typeface="Calibri"/>
            </a:endParaRPr>
          </a:p>
        </p:txBody>
      </p:sp>
    </p:spTree>
    <p:extLst>
      <p:ext uri="{BB962C8B-B14F-4D97-AF65-F5344CB8AC3E}">
        <p14:creationId xmlns:p14="http://schemas.microsoft.com/office/powerpoint/2010/main" val="10737170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AFC454B-A080-4D23-B177-6D5356C6E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427"/>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8029" y="333478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474479" y="1096414"/>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D6B4EC4-C430-0DFE-EE08-637D6F96BD49}"/>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kern="1200" dirty="0">
                <a:solidFill>
                  <a:schemeClr val="tx1"/>
                </a:solidFill>
                <a:latin typeface="+mj-lt"/>
                <a:ea typeface="+mj-ea"/>
                <a:cs typeface="+mj-cs"/>
              </a:rPr>
              <a:t>Early stages of learning English</a:t>
            </a:r>
          </a:p>
        </p:txBody>
      </p:sp>
      <p:sp>
        <p:nvSpPr>
          <p:cNvPr id="3" name="Content Placeholder 2">
            <a:extLst>
              <a:ext uri="{FF2B5EF4-FFF2-40B4-BE49-F238E27FC236}">
                <a16:creationId xmlns:a16="http://schemas.microsoft.com/office/drawing/2014/main" id="{D3604B98-49D4-B009-665B-B35D539C8C94}"/>
              </a:ext>
            </a:extLst>
          </p:cNvPr>
          <p:cNvSpPr>
            <a:spLocks noGrp="1"/>
          </p:cNvSpPr>
          <p:nvPr>
            <p:ph type="body" idx="1"/>
          </p:nvPr>
        </p:nvSpPr>
        <p:spPr>
          <a:xfrm>
            <a:off x="4038600" y="4782320"/>
            <a:ext cx="7644627" cy="1329443"/>
          </a:xfrm>
        </p:spPr>
        <p:txBody>
          <a:bodyPr vert="horz" lIns="91440" tIns="45720" rIns="91440" bIns="45720" rtlCol="0">
            <a:normAutofit/>
          </a:bodyPr>
          <a:lstStyle/>
          <a:p>
            <a:pPr algn="r"/>
            <a:endParaRPr lang="en-US" sz="2400" kern="1200">
              <a:solidFill>
                <a:schemeClr val="tx1"/>
              </a:solidFill>
              <a:latin typeface="+mn-lt"/>
              <a:ea typeface="+mn-ea"/>
              <a:cs typeface="+mn-cs"/>
            </a:endParaRPr>
          </a:p>
        </p:txBody>
      </p:sp>
    </p:spTree>
    <p:extLst>
      <p:ext uri="{BB962C8B-B14F-4D97-AF65-F5344CB8AC3E}">
        <p14:creationId xmlns:p14="http://schemas.microsoft.com/office/powerpoint/2010/main" val="3268231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7BBB00-A3D9-D42F-973D-564D7547BFB0}"/>
              </a:ext>
            </a:extLst>
          </p:cNvPr>
          <p:cNvSpPr>
            <a:spLocks noGrp="1"/>
          </p:cNvSpPr>
          <p:nvPr>
            <p:ph type="title"/>
          </p:nvPr>
        </p:nvSpPr>
        <p:spPr>
          <a:xfrm>
            <a:off x="808638" y="386930"/>
            <a:ext cx="9236700" cy="1188950"/>
          </a:xfrm>
        </p:spPr>
        <p:txBody>
          <a:bodyPr anchor="b">
            <a:normAutofit/>
          </a:bodyPr>
          <a:lstStyle/>
          <a:p>
            <a:r>
              <a:rPr lang="en-US" sz="5400">
                <a:cs typeface="Calibri Light"/>
              </a:rPr>
              <a:t>The EAL team:</a:t>
            </a:r>
            <a:endParaRPr lang="en-US" sz="54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475E17A-8705-3F23-3647-5028866E3381}"/>
              </a:ext>
            </a:extLst>
          </p:cNvPr>
          <p:cNvSpPr>
            <a:spLocks noGrp="1"/>
          </p:cNvSpPr>
          <p:nvPr>
            <p:ph idx="1"/>
          </p:nvPr>
        </p:nvSpPr>
        <p:spPr>
          <a:xfrm>
            <a:off x="793660" y="2599509"/>
            <a:ext cx="10143668" cy="3435531"/>
          </a:xfrm>
        </p:spPr>
        <p:txBody>
          <a:bodyPr vert="horz" lIns="91440" tIns="45720" rIns="91440" bIns="45720" rtlCol="0" anchor="ctr">
            <a:normAutofit/>
          </a:bodyPr>
          <a:lstStyle/>
          <a:p>
            <a:r>
              <a:rPr lang="en-US" sz="2400" dirty="0">
                <a:cs typeface="Calibri"/>
              </a:rPr>
              <a:t>Depute Head Teacher – Ruth </a:t>
            </a:r>
            <a:r>
              <a:rPr lang="en-US" sz="2400" dirty="0" err="1">
                <a:cs typeface="Calibri"/>
              </a:rPr>
              <a:t>McConnachie</a:t>
            </a:r>
          </a:p>
          <a:p>
            <a:r>
              <a:rPr lang="en-US" sz="2400" dirty="0">
                <a:cs typeface="Calibri"/>
              </a:rPr>
              <a:t>Principal Teachers: Anne Ferrier and Moreen Milne</a:t>
            </a:r>
          </a:p>
          <a:p>
            <a:r>
              <a:rPr lang="en-US" sz="2400" dirty="0">
                <a:cs typeface="Calibri"/>
              </a:rPr>
              <a:t>Teachers: Karolina Lewandowska, Gemma Soutar, Alison Wallace and Lynzy Mitchell</a:t>
            </a:r>
          </a:p>
          <a:p>
            <a:r>
              <a:rPr lang="en-US" sz="2400" dirty="0">
                <a:cs typeface="Calibri"/>
              </a:rPr>
              <a:t>Early Years Educator: Karen Hendry</a:t>
            </a:r>
          </a:p>
          <a:p>
            <a:r>
              <a:rPr lang="en-US" sz="2400" dirty="0">
                <a:cs typeface="Calibri"/>
              </a:rPr>
              <a:t>Bilingual Assistants</a:t>
            </a:r>
          </a:p>
        </p:txBody>
      </p:sp>
    </p:spTree>
    <p:extLst>
      <p:ext uri="{BB962C8B-B14F-4D97-AF65-F5344CB8AC3E}">
        <p14:creationId xmlns:p14="http://schemas.microsoft.com/office/powerpoint/2010/main" val="17839748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C0566F-1571-7C9C-C949-D63EAA2B5E12}"/>
              </a:ext>
            </a:extLst>
          </p:cNvPr>
          <p:cNvSpPr>
            <a:spLocks noGrp="1"/>
          </p:cNvSpPr>
          <p:nvPr>
            <p:ph type="title"/>
          </p:nvPr>
        </p:nvSpPr>
        <p:spPr>
          <a:xfrm>
            <a:off x="1115568" y="548640"/>
            <a:ext cx="10168128" cy="1179576"/>
          </a:xfrm>
        </p:spPr>
        <p:txBody>
          <a:bodyPr>
            <a:normAutofit/>
          </a:bodyPr>
          <a:lstStyle/>
          <a:p>
            <a:r>
              <a:rPr lang="en-US" sz="4000" dirty="0">
                <a:ea typeface="+mj-lt"/>
                <a:cs typeface="+mj-lt"/>
              </a:rPr>
              <a:t>The Early Stages of Learning English</a:t>
            </a:r>
            <a:endParaRPr lang="en-US" sz="4000" dirty="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04ADC292-A8E6-26E9-E8E7-9448D161EAD9}"/>
              </a:ext>
            </a:extLst>
          </p:cNvPr>
          <p:cNvSpPr>
            <a:spLocks noGrp="1"/>
          </p:cNvSpPr>
          <p:nvPr>
            <p:ph idx="1"/>
          </p:nvPr>
        </p:nvSpPr>
        <p:spPr>
          <a:xfrm>
            <a:off x="1115568" y="2481943"/>
            <a:ext cx="10168128" cy="3695020"/>
          </a:xfrm>
        </p:spPr>
        <p:txBody>
          <a:bodyPr vert="horz" lIns="91440" tIns="45720" rIns="91440" bIns="45720" rtlCol="0" anchor="t">
            <a:normAutofit lnSpcReduction="10000"/>
          </a:bodyPr>
          <a:lstStyle/>
          <a:p>
            <a:pPr marL="0" indent="0">
              <a:buNone/>
            </a:pPr>
            <a:r>
              <a:rPr lang="en-US" sz="1800" i="1" dirty="0">
                <a:ea typeface="+mn-lt"/>
                <a:cs typeface="+mn-lt"/>
              </a:rPr>
              <a:t>This outline of the development of young children's learning of English as an additional language draws on research findings. Although the process follows a particular sequence, it is flexible. Rather than moving through stages, think of the development in terms of waves - moving forward, receding, then moving forward again</a:t>
            </a:r>
            <a:r>
              <a:rPr lang="en-US" sz="1800" dirty="0">
                <a:ea typeface="+mn-lt"/>
                <a:cs typeface="+mn-lt"/>
              </a:rPr>
              <a:t>. (Olsen Edwards 1994)</a:t>
            </a:r>
          </a:p>
          <a:p>
            <a:r>
              <a:rPr lang="en-US" sz="2000" dirty="0">
                <a:ea typeface="+mn-lt"/>
                <a:cs typeface="+mn-lt"/>
              </a:rPr>
              <a:t>Many children at the early stages of learning English go through a 'silent period'. This can last up to six months or longer. This is not a passive stage. Children will be listening and making sense of their new environment. They should not be </a:t>
            </a:r>
            <a:r>
              <a:rPr lang="en-US" sz="2000" dirty="0" err="1">
                <a:ea typeface="+mn-lt"/>
                <a:cs typeface="+mn-lt"/>
              </a:rPr>
              <a:t>pressurised</a:t>
            </a:r>
            <a:r>
              <a:rPr lang="en-US" sz="2000" dirty="0">
                <a:ea typeface="+mn-lt"/>
                <a:cs typeface="+mn-lt"/>
              </a:rPr>
              <a:t> to speak until they feel comfortable, however, adults should continue to talk to the children and involve them in activities. </a:t>
            </a:r>
          </a:p>
          <a:p>
            <a:r>
              <a:rPr lang="en-US" sz="2000" dirty="0">
                <a:ea typeface="+mn-lt"/>
                <a:cs typeface="+mn-lt"/>
              </a:rPr>
              <a:t>During this wave, children may begin to use non-verbal gestures in response to questions or to indicate a need. Understanding is in advance of spoken language. </a:t>
            </a:r>
          </a:p>
          <a:p>
            <a:r>
              <a:rPr lang="en-US" sz="2000" dirty="0">
                <a:ea typeface="+mn-lt"/>
                <a:cs typeface="+mn-lt"/>
              </a:rPr>
              <a:t>Many children may begin to 'echo' single words and short phrases used by adults and peers. All attempts at speech should be encouraged and praised. </a:t>
            </a:r>
          </a:p>
          <a:p>
            <a:endParaRPr lang="en-US" sz="2000">
              <a:cs typeface="Calibri" panose="020F0502020204030204"/>
            </a:endParaRPr>
          </a:p>
          <a:p>
            <a:endParaRPr lang="en-US" sz="2000">
              <a:cs typeface="Calibri" panose="020F0502020204030204"/>
            </a:endParaRPr>
          </a:p>
          <a:p>
            <a:endParaRPr lang="en-US" dirty="0">
              <a:cs typeface="Calibri" panose="020F0502020204030204"/>
            </a:endParaRPr>
          </a:p>
        </p:txBody>
      </p:sp>
    </p:spTree>
    <p:extLst>
      <p:ext uri="{BB962C8B-B14F-4D97-AF65-F5344CB8AC3E}">
        <p14:creationId xmlns:p14="http://schemas.microsoft.com/office/powerpoint/2010/main" val="4816222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FB621E-3CC4-281C-DA1F-13B8679F32D3}"/>
              </a:ext>
            </a:extLst>
          </p:cNvPr>
          <p:cNvSpPr>
            <a:spLocks noGrp="1"/>
          </p:cNvSpPr>
          <p:nvPr>
            <p:ph type="title"/>
          </p:nvPr>
        </p:nvSpPr>
        <p:spPr>
          <a:xfrm>
            <a:off x="838200" y="365125"/>
            <a:ext cx="10515600" cy="1325563"/>
          </a:xfrm>
        </p:spPr>
        <p:txBody>
          <a:bodyPr>
            <a:normAutofit/>
          </a:bodyPr>
          <a:lstStyle/>
          <a:p>
            <a:r>
              <a:rPr lang="en-US" sz="5400">
                <a:cs typeface="Calibri Light"/>
              </a:rPr>
              <a:t>The Early Stages of Learning English</a:t>
            </a:r>
            <a:endParaRPr lang="en-US"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F2D9DF6-EF4A-8E64-42CE-53650B5F3225}"/>
              </a:ext>
            </a:extLst>
          </p:cNvPr>
          <p:cNvSpPr>
            <a:spLocks noGrp="1"/>
          </p:cNvSpPr>
          <p:nvPr>
            <p:ph idx="1"/>
          </p:nvPr>
        </p:nvSpPr>
        <p:spPr>
          <a:xfrm>
            <a:off x="838200" y="1929384"/>
            <a:ext cx="10515600" cy="4251960"/>
          </a:xfrm>
        </p:spPr>
        <p:txBody>
          <a:bodyPr vert="horz" lIns="91440" tIns="45720" rIns="91440" bIns="45720" rtlCol="0">
            <a:normAutofit/>
          </a:bodyPr>
          <a:lstStyle/>
          <a:p>
            <a:r>
              <a:rPr lang="en-US" sz="2200">
                <a:ea typeface="+mn-lt"/>
                <a:cs typeface="+mn-lt"/>
              </a:rPr>
              <a:t>There will be a development of 'formulaic' language (chunks of social speech) e.g. 'Mummy come soon', My turn'. Children may also begin to join in with story refrains and songs.</a:t>
            </a:r>
          </a:p>
          <a:p>
            <a:r>
              <a:rPr lang="en-US" sz="2200">
                <a:ea typeface="+mn-lt"/>
                <a:cs typeface="+mn-lt"/>
              </a:rPr>
              <a:t>Chunking will continue, but children will increasingly begin to use one-word utterances (frequently nouns) which will perform a range of language functions. (e.g. questioning, responding, naming) </a:t>
            </a:r>
          </a:p>
          <a:p>
            <a:r>
              <a:rPr lang="en-US" sz="2200">
                <a:ea typeface="+mn-lt"/>
                <a:cs typeface="+mn-lt"/>
              </a:rPr>
              <a:t>Children will then begin to generate their own 'telegraphic' sentences, using two or three word utterances. The main concern will be communication of meaning. Holistic phrases (a development of chunking) will continue during this wave.</a:t>
            </a:r>
          </a:p>
          <a:p>
            <a:r>
              <a:rPr lang="en-US" sz="2200">
                <a:ea typeface="+mn-lt"/>
                <a:cs typeface="+mn-lt"/>
              </a:rPr>
              <a:t>Children will begin to use extended phrases or simple sentences which contain surface developmental errors in use of plurals, tenses, personal pronouns, function words and articles. </a:t>
            </a:r>
          </a:p>
        </p:txBody>
      </p:sp>
    </p:spTree>
    <p:extLst>
      <p:ext uri="{BB962C8B-B14F-4D97-AF65-F5344CB8AC3E}">
        <p14:creationId xmlns:p14="http://schemas.microsoft.com/office/powerpoint/2010/main" val="22295333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CA983E-174F-20B9-9EDE-2ED91BD63A0C}"/>
              </a:ext>
            </a:extLst>
          </p:cNvPr>
          <p:cNvSpPr>
            <a:spLocks noGrp="1"/>
          </p:cNvSpPr>
          <p:nvPr>
            <p:ph type="title"/>
          </p:nvPr>
        </p:nvSpPr>
        <p:spPr>
          <a:xfrm>
            <a:off x="841248" y="548640"/>
            <a:ext cx="3600860" cy="5431536"/>
          </a:xfrm>
        </p:spPr>
        <p:txBody>
          <a:bodyPr>
            <a:normAutofit/>
          </a:bodyPr>
          <a:lstStyle/>
          <a:p>
            <a:r>
              <a:rPr lang="en-US" sz="5400">
                <a:ea typeface="+mj-lt"/>
                <a:cs typeface="+mj-lt"/>
              </a:rPr>
              <a:t>The Early Stages of Learning English</a:t>
            </a:r>
            <a:endParaRPr lang="en-US" sz="54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ADE8CED-4CF6-64C3-123F-9258105EFDCA}"/>
              </a:ext>
            </a:extLst>
          </p:cNvPr>
          <p:cNvSpPr>
            <a:spLocks noGrp="1"/>
          </p:cNvSpPr>
          <p:nvPr>
            <p:ph idx="1"/>
          </p:nvPr>
        </p:nvSpPr>
        <p:spPr>
          <a:xfrm>
            <a:off x="5126418" y="552091"/>
            <a:ext cx="6224335" cy="5431536"/>
          </a:xfrm>
        </p:spPr>
        <p:txBody>
          <a:bodyPr vert="horz" lIns="91440" tIns="45720" rIns="91440" bIns="45720" rtlCol="0" anchor="ctr">
            <a:normAutofit/>
          </a:bodyPr>
          <a:lstStyle/>
          <a:p>
            <a:r>
              <a:rPr lang="en-US" sz="2200" dirty="0">
                <a:ea typeface="+mn-lt"/>
                <a:cs typeface="+mn-lt"/>
              </a:rPr>
              <a:t>Increasingly children will develop more control in their use of functional language. Surface errors will continue until the children understand the use of different grammatical structures in the target language, which may be very different from the home language. </a:t>
            </a:r>
          </a:p>
          <a:p>
            <a:r>
              <a:rPr lang="en-US" sz="1600" dirty="0">
                <a:ea typeface="+mn-lt"/>
                <a:cs typeface="+mn-lt"/>
              </a:rPr>
              <a:t>Adapted from NALDIC working paper 4: 'The early Stages of Learning English' </a:t>
            </a:r>
            <a:endParaRPr lang="en-US" sz="1600">
              <a:cs typeface="Calibri"/>
            </a:endParaRPr>
          </a:p>
        </p:txBody>
      </p:sp>
    </p:spTree>
    <p:extLst>
      <p:ext uri="{BB962C8B-B14F-4D97-AF65-F5344CB8AC3E}">
        <p14:creationId xmlns:p14="http://schemas.microsoft.com/office/powerpoint/2010/main" val="31859415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2D637C65-A3AF-E7BC-6490-890B71C8FE1A}"/>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5600" kern="1200" dirty="0">
                <a:solidFill>
                  <a:schemeClr val="tx1"/>
                </a:solidFill>
                <a:latin typeface="+mj-lt"/>
                <a:ea typeface="+mj-ea"/>
                <a:cs typeface="+mj-cs"/>
              </a:rPr>
              <a:t>The Role of the bilingual assistant</a:t>
            </a:r>
          </a:p>
        </p:txBody>
      </p:sp>
      <p:sp>
        <p:nvSpPr>
          <p:cNvPr id="3" name="Content Placeholder 2">
            <a:extLst>
              <a:ext uri="{FF2B5EF4-FFF2-40B4-BE49-F238E27FC236}">
                <a16:creationId xmlns:a16="http://schemas.microsoft.com/office/drawing/2014/main" id="{B11CE307-7638-5818-F0D1-C14112B581F1}"/>
              </a:ext>
            </a:extLst>
          </p:cNvPr>
          <p:cNvSpPr>
            <a:spLocks noGrp="1"/>
          </p:cNvSpPr>
          <p:nvPr>
            <p:ph type="body" idx="1"/>
          </p:nvPr>
        </p:nvSpPr>
        <p:spPr>
          <a:xfrm>
            <a:off x="3315031" y="4076802"/>
            <a:ext cx="5561938" cy="1534587"/>
          </a:xfrm>
        </p:spPr>
        <p:txBody>
          <a:bodyPr vert="horz" lIns="91440" tIns="45720" rIns="91440" bIns="45720" rtlCol="0">
            <a:normAutofit/>
          </a:bodyPr>
          <a:lstStyle/>
          <a:p>
            <a:pPr algn="ctr"/>
            <a:endParaRPr lang="en-US" sz="2400" kern="1200">
              <a:solidFill>
                <a:schemeClr val="tx1"/>
              </a:solidFill>
              <a:latin typeface="+mn-lt"/>
              <a:ea typeface="+mn-ea"/>
              <a:cs typeface="+mn-cs"/>
            </a:endParaRP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85770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2AAD3564-0681-F231-5B27-E532387F68EF}"/>
              </a:ext>
            </a:extLst>
          </p:cNvPr>
          <p:cNvSpPr>
            <a:spLocks noGrp="1"/>
          </p:cNvSpPr>
          <p:nvPr>
            <p:ph type="title"/>
          </p:nvPr>
        </p:nvSpPr>
        <p:spPr>
          <a:xfrm rot="16200000">
            <a:off x="-1325880" y="1947672"/>
            <a:ext cx="5961888" cy="2788920"/>
          </a:xfrm>
        </p:spPr>
        <p:txBody>
          <a:bodyPr anchor="ctr">
            <a:normAutofit/>
          </a:bodyPr>
          <a:lstStyle/>
          <a:p>
            <a:r>
              <a:rPr lang="en-US" sz="4800" dirty="0">
                <a:solidFill>
                  <a:schemeClr val="bg1"/>
                </a:solidFill>
                <a:cs typeface="Calibri Light"/>
              </a:rPr>
              <a:t>The role of the bilingual assistant</a:t>
            </a:r>
            <a:endParaRPr lang="en-US" sz="4800" dirty="0">
              <a:solidFill>
                <a:schemeClr val="bg1"/>
              </a:solidFill>
            </a:endParaRPr>
          </a:p>
        </p:txBody>
      </p:sp>
      <p:graphicFrame>
        <p:nvGraphicFramePr>
          <p:cNvPr id="5" name="Content Placeholder 2">
            <a:extLst>
              <a:ext uri="{FF2B5EF4-FFF2-40B4-BE49-F238E27FC236}">
                <a16:creationId xmlns:a16="http://schemas.microsoft.com/office/drawing/2014/main" id="{2E58ACB4-5760-CE55-339A-E8C3B00698C5}"/>
              </a:ext>
            </a:extLst>
          </p:cNvPr>
          <p:cNvGraphicFramePr>
            <a:graphicFrameLocks noGrp="1"/>
          </p:cNvGraphicFramePr>
          <p:nvPr>
            <p:ph idx="1"/>
            <p:extLst>
              <p:ext uri="{D42A27DB-BD31-4B8C-83A1-F6EECF244321}">
                <p14:modId xmlns:p14="http://schemas.microsoft.com/office/powerpoint/2010/main" val="2248671703"/>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79732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365E48-9BB9-ED96-23E7-4E7D561DBFE8}"/>
              </a:ext>
            </a:extLst>
          </p:cNvPr>
          <p:cNvSpPr>
            <a:spLocks noGrp="1"/>
          </p:cNvSpPr>
          <p:nvPr>
            <p:ph type="title"/>
          </p:nvPr>
        </p:nvSpPr>
        <p:spPr>
          <a:xfrm>
            <a:off x="1171074" y="1396686"/>
            <a:ext cx="3240506" cy="4064628"/>
          </a:xfrm>
        </p:spPr>
        <p:txBody>
          <a:bodyPr>
            <a:normAutofit/>
          </a:bodyPr>
          <a:lstStyle/>
          <a:p>
            <a:r>
              <a:rPr lang="en-US" dirty="0">
                <a:solidFill>
                  <a:srgbClr val="FFFFFF"/>
                </a:solidFill>
                <a:ea typeface="+mj-lt"/>
                <a:cs typeface="+mj-lt"/>
              </a:rPr>
              <a:t>Supporting the Development of the First Language</a:t>
            </a:r>
            <a:endParaRPr lang="en-US" dirty="0">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DBD1EFC-89C7-9383-EF6F-D59C042876AC}"/>
              </a:ext>
            </a:extLst>
          </p:cNvPr>
          <p:cNvSpPr>
            <a:spLocks noGrp="1"/>
          </p:cNvSpPr>
          <p:nvPr>
            <p:ph idx="1"/>
          </p:nvPr>
        </p:nvSpPr>
        <p:spPr>
          <a:xfrm>
            <a:off x="5370153" y="1526033"/>
            <a:ext cx="5536397" cy="3935281"/>
          </a:xfrm>
        </p:spPr>
        <p:txBody>
          <a:bodyPr vert="horz" lIns="91440" tIns="45720" rIns="91440" bIns="45720" rtlCol="0" anchor="t">
            <a:normAutofit/>
          </a:bodyPr>
          <a:lstStyle/>
          <a:p>
            <a:r>
              <a:rPr lang="en-US" sz="2200">
                <a:ea typeface="+mn-lt"/>
                <a:cs typeface="+mn-lt"/>
              </a:rPr>
              <a:t>A common underlying language proficiency (Dr James Cummins 1997) supports the development of both languages; first language proficiency supports the development of second language proficiency.</a:t>
            </a:r>
          </a:p>
          <a:p>
            <a:pPr marL="0" indent="0">
              <a:buNone/>
            </a:pPr>
            <a:r>
              <a:rPr lang="en-US" sz="2200" dirty="0">
                <a:ea typeface="+mn-lt"/>
                <a:cs typeface="+mn-lt"/>
              </a:rPr>
              <a:t> </a:t>
            </a:r>
            <a:r>
              <a:rPr lang="en-US" sz="2200" u="sng" dirty="0">
                <a:ea typeface="+mn-lt"/>
                <a:cs typeface="+mn-lt"/>
              </a:rPr>
              <a:t>What to do</a:t>
            </a:r>
            <a:r>
              <a:rPr lang="en-US" sz="2200" dirty="0">
                <a:ea typeface="+mn-lt"/>
                <a:cs typeface="+mn-lt"/>
              </a:rPr>
              <a:t> -</a:t>
            </a:r>
            <a:endParaRPr lang="en-US" sz="2200" dirty="0">
              <a:cs typeface="Calibri"/>
            </a:endParaRPr>
          </a:p>
          <a:p>
            <a:r>
              <a:rPr lang="en-US" sz="2200" dirty="0">
                <a:ea typeface="+mn-lt"/>
                <a:cs typeface="+mn-lt"/>
              </a:rPr>
              <a:t>encourage parental support;</a:t>
            </a:r>
            <a:endParaRPr lang="en-US" sz="2200"/>
          </a:p>
          <a:p>
            <a:r>
              <a:rPr lang="en-US" sz="2200" dirty="0">
                <a:ea typeface="+mn-lt"/>
                <a:cs typeface="+mn-lt"/>
              </a:rPr>
              <a:t>develop transferable skills – sequencing, describing, giving reasons, asking questions etc.</a:t>
            </a:r>
            <a:endParaRPr lang="en-US" sz="2200"/>
          </a:p>
          <a:p>
            <a:r>
              <a:rPr lang="en-US" sz="2200" dirty="0">
                <a:ea typeface="+mn-lt"/>
                <a:cs typeface="+mn-lt"/>
              </a:rPr>
              <a:t>develop thinking skills.</a:t>
            </a:r>
            <a:endParaRPr lang="en-US" sz="2200"/>
          </a:p>
        </p:txBody>
      </p:sp>
    </p:spTree>
    <p:extLst>
      <p:ext uri="{BB962C8B-B14F-4D97-AF65-F5344CB8AC3E}">
        <p14:creationId xmlns:p14="http://schemas.microsoft.com/office/powerpoint/2010/main" val="22734960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62EFF8B-77B5-B178-340E-16D8AB12C732}"/>
              </a:ext>
            </a:extLst>
          </p:cNvPr>
          <p:cNvSpPr>
            <a:spLocks noGrp="1"/>
          </p:cNvSpPr>
          <p:nvPr>
            <p:ph type="title"/>
          </p:nvPr>
        </p:nvSpPr>
        <p:spPr>
          <a:xfrm>
            <a:off x="524741" y="620392"/>
            <a:ext cx="3808268" cy="5504688"/>
          </a:xfrm>
        </p:spPr>
        <p:txBody>
          <a:bodyPr>
            <a:normAutofit/>
          </a:bodyPr>
          <a:lstStyle/>
          <a:p>
            <a:r>
              <a:rPr lang="en-US" sz="5100" dirty="0">
                <a:solidFill>
                  <a:schemeClr val="bg1"/>
                </a:solidFill>
                <a:ea typeface="+mj-lt"/>
                <a:cs typeface="+mj-lt"/>
              </a:rPr>
              <a:t>Supporting Home/School Liaison</a:t>
            </a:r>
            <a:endParaRPr lang="en-US" sz="5100" dirty="0">
              <a:solidFill>
                <a:schemeClr val="bg1"/>
              </a:solidFill>
            </a:endParaRPr>
          </a:p>
        </p:txBody>
      </p:sp>
      <p:graphicFrame>
        <p:nvGraphicFramePr>
          <p:cNvPr id="5" name="Content Placeholder 2">
            <a:extLst>
              <a:ext uri="{FF2B5EF4-FFF2-40B4-BE49-F238E27FC236}">
                <a16:creationId xmlns:a16="http://schemas.microsoft.com/office/drawing/2014/main" id="{9B4A1B8C-8037-795A-C7C5-7CD5B4817211}"/>
              </a:ext>
            </a:extLst>
          </p:cNvPr>
          <p:cNvGraphicFramePr>
            <a:graphicFrameLocks noGrp="1"/>
          </p:cNvGraphicFramePr>
          <p:nvPr>
            <p:ph idx="1"/>
            <p:extLst>
              <p:ext uri="{D42A27DB-BD31-4B8C-83A1-F6EECF244321}">
                <p14:modId xmlns:p14="http://schemas.microsoft.com/office/powerpoint/2010/main" val="2283148407"/>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03787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0C46FB-04E9-7AA8-D21C-CD41CACA433E}"/>
              </a:ext>
            </a:extLst>
          </p:cNvPr>
          <p:cNvSpPr>
            <a:spLocks noGrp="1"/>
          </p:cNvSpPr>
          <p:nvPr>
            <p:ph type="title"/>
          </p:nvPr>
        </p:nvSpPr>
        <p:spPr>
          <a:xfrm>
            <a:off x="686834" y="1153572"/>
            <a:ext cx="3200400" cy="4461163"/>
          </a:xfrm>
        </p:spPr>
        <p:txBody>
          <a:bodyPr>
            <a:normAutofit/>
          </a:bodyPr>
          <a:lstStyle/>
          <a:p>
            <a:r>
              <a:rPr lang="en-US" dirty="0">
                <a:solidFill>
                  <a:srgbClr val="FFFFFF"/>
                </a:solidFill>
                <a:cs typeface="Calibri Light"/>
              </a:rPr>
              <a:t>Further ways bilingual assistants can support</a:t>
            </a:r>
            <a:endParaRPr lang="en-US"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D0DC5D2-9A63-55F2-507A-3E4D61739B5F}"/>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dirty="0">
                <a:ea typeface="+mn-lt"/>
                <a:cs typeface="+mn-lt"/>
              </a:rPr>
              <a:t>Working in Collaboration with Other Professionals</a:t>
            </a:r>
          </a:p>
          <a:p>
            <a:r>
              <a:rPr lang="en-US" dirty="0">
                <a:ea typeface="+mn-lt"/>
                <a:cs typeface="+mn-lt"/>
              </a:rPr>
              <a:t>Providing Cultural Background and Religious Information to the School</a:t>
            </a:r>
          </a:p>
          <a:p>
            <a:r>
              <a:rPr lang="en-US" dirty="0">
                <a:ea typeface="+mn-lt"/>
                <a:cs typeface="+mn-lt"/>
              </a:rPr>
              <a:t>Contributing to Pupil Assessment (where appropriate)</a:t>
            </a:r>
            <a:endParaRPr lang="en-US" dirty="0">
              <a:cs typeface="Calibri"/>
            </a:endParaRPr>
          </a:p>
        </p:txBody>
      </p:sp>
    </p:spTree>
    <p:extLst>
      <p:ext uri="{BB962C8B-B14F-4D97-AF65-F5344CB8AC3E}">
        <p14:creationId xmlns:p14="http://schemas.microsoft.com/office/powerpoint/2010/main" val="38484744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C1849615-DCA6-FC5B-D639-F696F53FCA15}"/>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ea typeface="+mj-lt"/>
                <a:cs typeface="+mj-lt"/>
              </a:rPr>
              <a:t>Advice to Teachers-</a:t>
            </a:r>
            <a:endParaRPr lang="en-US" sz="4000">
              <a:solidFill>
                <a:srgbClr val="FFFFFF"/>
              </a:solidFill>
            </a:endParaRPr>
          </a:p>
          <a:p>
            <a:r>
              <a:rPr lang="en-US" sz="4000" dirty="0">
                <a:solidFill>
                  <a:srgbClr val="FFFFFF"/>
                </a:solidFill>
                <a:ea typeface="+mj-lt"/>
                <a:cs typeface="+mj-lt"/>
              </a:rPr>
              <a:t>Working with a Bilingual Assistant</a:t>
            </a:r>
            <a:endParaRPr lang="en-US" sz="4000" dirty="0">
              <a:solidFill>
                <a:srgbClr val="FFFFFF"/>
              </a:solidFill>
            </a:endParaRPr>
          </a:p>
        </p:txBody>
      </p:sp>
      <p:sp>
        <p:nvSpPr>
          <p:cNvPr id="3" name="Content Placeholder 2">
            <a:extLst>
              <a:ext uri="{FF2B5EF4-FFF2-40B4-BE49-F238E27FC236}">
                <a16:creationId xmlns:a16="http://schemas.microsoft.com/office/drawing/2014/main" id="{EEE151AC-8B0E-F215-B8D9-EC1D8CE1C66E}"/>
              </a:ext>
            </a:extLst>
          </p:cNvPr>
          <p:cNvSpPr>
            <a:spLocks noGrp="1"/>
          </p:cNvSpPr>
          <p:nvPr>
            <p:ph idx="1"/>
          </p:nvPr>
        </p:nvSpPr>
        <p:spPr>
          <a:xfrm>
            <a:off x="1367624" y="2517172"/>
            <a:ext cx="9708995" cy="3861279"/>
          </a:xfrm>
        </p:spPr>
        <p:txBody>
          <a:bodyPr vert="horz" lIns="91440" tIns="45720" rIns="91440" bIns="45720" rtlCol="0" anchor="ctr">
            <a:normAutofit/>
          </a:bodyPr>
          <a:lstStyle/>
          <a:p>
            <a:pPr marL="285750" indent="-285750"/>
            <a:r>
              <a:rPr lang="en-US" sz="1800" dirty="0">
                <a:ea typeface="+mn-lt"/>
                <a:cs typeface="+mn-lt"/>
              </a:rPr>
              <a:t>Research shows that bilingual assistants are most effective when they are class-based and support ongoing class work rather than withdrawing pupils to support an alternative curriculum.</a:t>
            </a:r>
            <a:endParaRPr lang="en-US" sz="1800" dirty="0">
              <a:cs typeface="Calibri" panose="020F0502020204030204"/>
            </a:endParaRPr>
          </a:p>
          <a:p>
            <a:r>
              <a:rPr lang="en-US" sz="1800" dirty="0">
                <a:ea typeface="+mn-lt"/>
                <a:cs typeface="+mn-lt"/>
              </a:rPr>
              <a:t>Working in a 1:1 situation has been shown to be less effective than group work. However, bilingual assistants may be required to work with individual bilingual pupils on subject-specific tasks that require tutorial type input.</a:t>
            </a:r>
            <a:endParaRPr lang="en-US" sz="1800">
              <a:cs typeface="Calibri"/>
            </a:endParaRPr>
          </a:p>
          <a:p>
            <a:r>
              <a:rPr lang="en-US" sz="1800" dirty="0">
                <a:ea typeface="+mn-lt"/>
                <a:cs typeface="+mn-lt"/>
              </a:rPr>
              <a:t>Class and subject teachers have responsibility to plan for, teach and assess the needs and achievements of bilingual pupils.</a:t>
            </a:r>
            <a:endParaRPr lang="en-US" sz="1800">
              <a:cs typeface="Calibri"/>
            </a:endParaRPr>
          </a:p>
          <a:p>
            <a:r>
              <a:rPr lang="en-US" sz="1800" dirty="0">
                <a:ea typeface="+mn-lt"/>
                <a:cs typeface="+mn-lt"/>
              </a:rPr>
              <a:t>Bilingual assistants will carry out tasks delegated to them by teachers to aid bilingual pupils to access the curriculum.</a:t>
            </a:r>
            <a:endParaRPr lang="en-US" sz="1800">
              <a:cs typeface="Calibri"/>
            </a:endParaRPr>
          </a:p>
          <a:p>
            <a:r>
              <a:rPr lang="en-US" sz="1800" dirty="0">
                <a:ea typeface="+mn-lt"/>
                <a:cs typeface="+mn-lt"/>
              </a:rPr>
              <a:t>Bilingual assistants will consult and provide feedback to school staff at key points in the support process.</a:t>
            </a:r>
            <a:endParaRPr lang="en-US" sz="1800">
              <a:cs typeface="Calibri"/>
            </a:endParaRPr>
          </a:p>
          <a:p>
            <a:r>
              <a:rPr lang="en-US" sz="1800" dirty="0">
                <a:ea typeface="+mn-lt"/>
                <a:cs typeface="+mn-lt"/>
              </a:rPr>
              <a:t>The majority of the bilingual assistants' time should be spent in contact with pupils and parents.</a:t>
            </a:r>
            <a:endParaRPr lang="en-US" sz="1800">
              <a:cs typeface="Calibri"/>
            </a:endParaRPr>
          </a:p>
        </p:txBody>
      </p:sp>
    </p:spTree>
    <p:extLst>
      <p:ext uri="{BB962C8B-B14F-4D97-AF65-F5344CB8AC3E}">
        <p14:creationId xmlns:p14="http://schemas.microsoft.com/office/powerpoint/2010/main" val="24653227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B613576-355E-822E-4FF8-CB9024B2EE00}"/>
              </a:ext>
            </a:extLst>
          </p:cNvPr>
          <p:cNvSpPr>
            <a:spLocks noGrp="1"/>
          </p:cNvSpPr>
          <p:nvPr>
            <p:ph type="title"/>
          </p:nvPr>
        </p:nvSpPr>
        <p:spPr>
          <a:xfrm>
            <a:off x="5093520" y="2744662"/>
            <a:ext cx="6589707" cy="2387600"/>
          </a:xfrm>
        </p:spPr>
        <p:txBody>
          <a:bodyPr vert="horz" lIns="91440" tIns="45720" rIns="91440" bIns="45720" rtlCol="0" anchor="b">
            <a:normAutofit/>
          </a:bodyPr>
          <a:lstStyle/>
          <a:p>
            <a:pPr algn="r"/>
            <a:r>
              <a:rPr lang="en-US" kern="1200" dirty="0">
                <a:solidFill>
                  <a:srgbClr val="FFFFFF"/>
                </a:solidFill>
                <a:latin typeface="+mj-lt"/>
                <a:ea typeface="+mj-ea"/>
                <a:cs typeface="+mj-cs"/>
              </a:rPr>
              <a:t>Good practice – advice for teachers</a:t>
            </a:r>
          </a:p>
        </p:txBody>
      </p:sp>
      <p:sp>
        <p:nvSpPr>
          <p:cNvPr id="3" name="Content Placeholder 2">
            <a:extLst>
              <a:ext uri="{FF2B5EF4-FFF2-40B4-BE49-F238E27FC236}">
                <a16:creationId xmlns:a16="http://schemas.microsoft.com/office/drawing/2014/main" id="{5954E5CE-00A4-D225-5E99-74923E9E97BE}"/>
              </a:ext>
            </a:extLst>
          </p:cNvPr>
          <p:cNvSpPr>
            <a:spLocks noGrp="1"/>
          </p:cNvSpPr>
          <p:nvPr>
            <p:ph type="body" idx="1"/>
          </p:nvPr>
        </p:nvSpPr>
        <p:spPr>
          <a:xfrm>
            <a:off x="5093520" y="5224337"/>
            <a:ext cx="6589707" cy="1329443"/>
          </a:xfrm>
        </p:spPr>
        <p:txBody>
          <a:bodyPr vert="horz" lIns="91440" tIns="45720" rIns="91440" bIns="45720" rtlCol="0">
            <a:normAutofit/>
          </a:bodyPr>
          <a:lstStyle/>
          <a:p>
            <a:pPr algn="r"/>
            <a:endParaRPr lang="en-US" sz="2400" kern="1200">
              <a:solidFill>
                <a:srgbClr val="FFFFFF"/>
              </a:solidFill>
              <a:latin typeface="+mn-lt"/>
              <a:ea typeface="+mn-ea"/>
              <a:cs typeface="+mn-cs"/>
            </a:endParaRPr>
          </a:p>
        </p:txBody>
      </p:sp>
      <p:cxnSp>
        <p:nvCxnSpPr>
          <p:cNvPr id="12" name="Straight Connector 11">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Oval 17">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282585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B61DF4-8962-DF97-02FB-51DF53386B57}"/>
              </a:ext>
            </a:extLst>
          </p:cNvPr>
          <p:cNvSpPr>
            <a:spLocks noGrp="1"/>
          </p:cNvSpPr>
          <p:nvPr>
            <p:ph type="title"/>
          </p:nvPr>
        </p:nvSpPr>
        <p:spPr>
          <a:xfrm>
            <a:off x="686834" y="1153572"/>
            <a:ext cx="3200400" cy="4461163"/>
          </a:xfrm>
        </p:spPr>
        <p:txBody>
          <a:bodyPr>
            <a:normAutofit/>
          </a:bodyPr>
          <a:lstStyle/>
          <a:p>
            <a:r>
              <a:rPr lang="en-US">
                <a:solidFill>
                  <a:srgbClr val="FFFFFF"/>
                </a:solidFill>
                <a:cs typeface="Calibri Light"/>
              </a:rPr>
              <a:t>EAL team: </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6AA4507-A1D8-8C04-15FF-0351C8E09EA2}"/>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buNone/>
            </a:pPr>
            <a:r>
              <a:rPr lang="en-US" dirty="0">
                <a:cs typeface="Calibri"/>
              </a:rPr>
              <a:t>We are based at:</a:t>
            </a:r>
            <a:endParaRPr lang="en-US" dirty="0"/>
          </a:p>
          <a:p>
            <a:r>
              <a:rPr lang="en-US" dirty="0">
                <a:cs typeface="Calibri"/>
              </a:rPr>
              <a:t>St Paul's Academy,</a:t>
            </a:r>
          </a:p>
          <a:p>
            <a:r>
              <a:rPr lang="en-US" dirty="0" err="1">
                <a:cs typeface="Calibri"/>
              </a:rPr>
              <a:t>Gillburn</a:t>
            </a:r>
            <a:r>
              <a:rPr lang="en-US" dirty="0">
                <a:cs typeface="Calibri"/>
              </a:rPr>
              <a:t> Road,</a:t>
            </a:r>
          </a:p>
          <a:p>
            <a:r>
              <a:rPr lang="en-US" dirty="0">
                <a:cs typeface="Calibri"/>
              </a:rPr>
              <a:t>Dundee.</a:t>
            </a:r>
          </a:p>
          <a:p>
            <a:pPr marL="0" indent="0">
              <a:buNone/>
            </a:pPr>
            <a:endParaRPr lang="en-US" dirty="0">
              <a:cs typeface="Calibri"/>
            </a:endParaRPr>
          </a:p>
          <a:p>
            <a:pPr marL="0" indent="0">
              <a:buNone/>
            </a:pPr>
            <a:r>
              <a:rPr lang="en-US" b="1" u="sng" dirty="0">
                <a:cs typeface="Calibri"/>
              </a:rPr>
              <a:t>Contact</a:t>
            </a:r>
            <a:r>
              <a:rPr lang="en-US" dirty="0">
                <a:cs typeface="Calibri"/>
              </a:rPr>
              <a:t>: 01382 438079/438099</a:t>
            </a:r>
          </a:p>
          <a:p>
            <a:pPr marL="0" indent="0">
              <a:buNone/>
            </a:pPr>
            <a:r>
              <a:rPr lang="en-US" dirty="0">
                <a:cs typeface="Calibri"/>
                <a:hlinkClick r:id="rId2"/>
              </a:rPr>
              <a:t>Accessibilityinclusion@dundeeschools.scot</a:t>
            </a:r>
          </a:p>
          <a:p>
            <a:pPr marL="0" indent="0">
              <a:buNone/>
            </a:pPr>
            <a:endParaRPr lang="en-US" dirty="0">
              <a:cs typeface="Calibri"/>
            </a:endParaRPr>
          </a:p>
          <a:p>
            <a:pPr marL="0" indent="0">
              <a:buNone/>
            </a:pPr>
            <a:endParaRPr lang="en-US" dirty="0">
              <a:ea typeface="+mn-lt"/>
              <a:cs typeface="+mn-lt"/>
            </a:endParaRPr>
          </a:p>
          <a:p>
            <a:pPr marL="0" indent="0">
              <a:buNone/>
            </a:pPr>
            <a:endParaRPr lang="en-US" dirty="0">
              <a:ea typeface="+mn-lt"/>
              <a:cs typeface="+mn-lt"/>
            </a:endParaRPr>
          </a:p>
        </p:txBody>
      </p:sp>
    </p:spTree>
    <p:extLst>
      <p:ext uri="{BB962C8B-B14F-4D97-AF65-F5344CB8AC3E}">
        <p14:creationId xmlns:p14="http://schemas.microsoft.com/office/powerpoint/2010/main" val="40640506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02E1A7-7932-4D19-2610-2AC29933D361}"/>
              </a:ext>
            </a:extLst>
          </p:cNvPr>
          <p:cNvSpPr>
            <a:spLocks noGrp="1"/>
          </p:cNvSpPr>
          <p:nvPr>
            <p:ph type="title"/>
          </p:nvPr>
        </p:nvSpPr>
        <p:spPr>
          <a:xfrm>
            <a:off x="686834" y="591344"/>
            <a:ext cx="3200400" cy="5585619"/>
          </a:xfrm>
        </p:spPr>
        <p:txBody>
          <a:bodyPr>
            <a:normAutofit/>
          </a:bodyPr>
          <a:lstStyle/>
          <a:p>
            <a:r>
              <a:rPr lang="en-US" dirty="0">
                <a:solidFill>
                  <a:srgbClr val="FFFFFF"/>
                </a:solidFill>
                <a:ea typeface="+mj-lt"/>
                <a:cs typeface="+mj-lt"/>
              </a:rPr>
              <a:t>Advice to Teachers-</a:t>
            </a:r>
            <a:endParaRPr lang="en-US">
              <a:solidFill>
                <a:srgbClr val="FFFFFF"/>
              </a:solidFill>
            </a:endParaRPr>
          </a:p>
          <a:p>
            <a:r>
              <a:rPr lang="en-US" dirty="0">
                <a:solidFill>
                  <a:srgbClr val="FFFFFF"/>
                </a:solidFill>
                <a:ea typeface="+mj-lt"/>
                <a:cs typeface="+mj-lt"/>
              </a:rPr>
              <a:t>Good Practice in the Classroom</a:t>
            </a:r>
            <a:endParaRPr lang="en-US"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3D12DC7F-9E18-20A4-BA7C-BC6B1690AA70}"/>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sz="1800" dirty="0">
                <a:ea typeface="+mn-lt"/>
                <a:cs typeface="+mn-lt"/>
              </a:rPr>
              <a:t>Concepts can be developed in any language; they do not have to be developed in English. Bilingual assistants in the classroom, parents and other pupils who share the same language can facilitate this type of learning.</a:t>
            </a:r>
          </a:p>
          <a:p>
            <a:r>
              <a:rPr lang="en-US" sz="1800" dirty="0">
                <a:ea typeface="+mn-lt"/>
                <a:cs typeface="+mn-lt"/>
              </a:rPr>
              <a:t>Be a good model of spoken and written English, modelling the language for pupils to repeat. Be aware that pupils may go through a 'silent' period. This can last up to six months or longer. This is not a passive stage. Pupils will be listening and making sense of their new environment.</a:t>
            </a:r>
          </a:p>
          <a:p>
            <a:r>
              <a:rPr lang="en-US" sz="1800" dirty="0">
                <a:ea typeface="+mn-lt"/>
                <a:cs typeface="+mn-lt"/>
              </a:rPr>
              <a:t>Collaborative group work gives pupils a supportive environment for communication and at the same time articulate pupils provide good models of language.</a:t>
            </a:r>
          </a:p>
          <a:p>
            <a:r>
              <a:rPr lang="en-US" sz="1800" dirty="0">
                <a:ea typeface="+mn-lt"/>
                <a:cs typeface="+mn-lt"/>
              </a:rPr>
              <a:t>Facts and ideas conveyed through key visuals such as charts, diagrams and tables reduce the amount of language content while keeping the cognitive level appropriate.</a:t>
            </a:r>
          </a:p>
          <a:p>
            <a:r>
              <a:rPr lang="en-US" sz="1800" dirty="0">
                <a:ea typeface="+mn-lt"/>
                <a:cs typeface="+mn-lt"/>
              </a:rPr>
              <a:t>Transforming information from one mode to another provides support for bilingual pupils to demonstrate learning, e.g. labelling a diagram, then using the labels to complete a chart, then using the chart as a basis for text.</a:t>
            </a:r>
            <a:endParaRPr lang="en-US" sz="1800" dirty="0">
              <a:cs typeface="Calibri"/>
            </a:endParaRPr>
          </a:p>
        </p:txBody>
      </p:sp>
    </p:spTree>
    <p:extLst>
      <p:ext uri="{BB962C8B-B14F-4D97-AF65-F5344CB8AC3E}">
        <p14:creationId xmlns:p14="http://schemas.microsoft.com/office/powerpoint/2010/main" val="23247521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0783F95-1DEF-5029-EF64-4508C57EE252}"/>
              </a:ext>
            </a:extLst>
          </p:cNvPr>
          <p:cNvSpPr>
            <a:spLocks noGrp="1"/>
          </p:cNvSpPr>
          <p:nvPr>
            <p:ph type="title"/>
          </p:nvPr>
        </p:nvSpPr>
        <p:spPr>
          <a:xfrm>
            <a:off x="838200" y="365125"/>
            <a:ext cx="10515600" cy="1325563"/>
          </a:xfrm>
        </p:spPr>
        <p:txBody>
          <a:bodyPr>
            <a:normAutofit/>
          </a:bodyPr>
          <a:lstStyle/>
          <a:p>
            <a:r>
              <a:rPr lang="en-US" dirty="0">
                <a:ea typeface="+mj-lt"/>
                <a:cs typeface="+mj-lt"/>
              </a:rPr>
              <a:t>Classroom Strategies for the Support of Bilingual Pupils</a:t>
            </a:r>
            <a:endParaRPr lang="en-US"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B3FE7E7-E6C8-5D1B-2EEF-15DD2109DEEA}"/>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0" indent="0">
              <a:buNone/>
            </a:pPr>
            <a:r>
              <a:rPr lang="en-US" sz="2000" dirty="0">
                <a:latin typeface="Calibri Light"/>
                <a:cs typeface="Calibri Light"/>
              </a:rPr>
              <a:t>"Every teacher is a language teacher"</a:t>
            </a:r>
            <a:endParaRPr lang="en-US"/>
          </a:p>
          <a:p>
            <a:pPr marL="0" indent="0">
              <a:buNone/>
            </a:pPr>
            <a:r>
              <a:rPr lang="en-US" sz="2400" b="1" dirty="0">
                <a:ea typeface="+mn-lt"/>
                <a:cs typeface="+mn-lt"/>
              </a:rPr>
              <a:t>Create a supportive learning environment</a:t>
            </a:r>
          </a:p>
          <a:p>
            <a:r>
              <a:rPr lang="en-US" sz="2000" dirty="0">
                <a:ea typeface="+mn-lt"/>
                <a:cs typeface="+mn-lt"/>
              </a:rPr>
              <a:t>Ask pupils to sit next to a good model pupil</a:t>
            </a:r>
            <a:endParaRPr lang="en-US" sz="2000"/>
          </a:p>
          <a:p>
            <a:r>
              <a:rPr lang="en-US" sz="2000" dirty="0">
                <a:ea typeface="+mn-lt"/>
                <a:cs typeface="+mn-lt"/>
              </a:rPr>
              <a:t>Designate a buddy/buddies (and make their role clear)</a:t>
            </a:r>
            <a:endParaRPr lang="en-US" sz="2000"/>
          </a:p>
          <a:p>
            <a:r>
              <a:rPr lang="en-US" sz="2000" dirty="0">
                <a:ea typeface="+mn-lt"/>
                <a:cs typeface="+mn-lt"/>
              </a:rPr>
              <a:t>Be consistent in classroom routines</a:t>
            </a:r>
            <a:endParaRPr lang="en-US" sz="2000"/>
          </a:p>
          <a:p>
            <a:r>
              <a:rPr lang="en-US" sz="2000" dirty="0">
                <a:ea typeface="+mn-lt"/>
                <a:cs typeface="+mn-lt"/>
              </a:rPr>
              <a:t>Encourage use of bilingual dictionary / working with a partner who shares the first language</a:t>
            </a:r>
            <a:endParaRPr lang="en-US" sz="2000"/>
          </a:p>
          <a:p>
            <a:r>
              <a:rPr lang="en-US" sz="2000" dirty="0">
                <a:ea typeface="+mn-lt"/>
                <a:cs typeface="+mn-lt"/>
              </a:rPr>
              <a:t>Be aware that some pupils may remain silent for some time. They are actively listening and observing.</a:t>
            </a:r>
            <a:endParaRPr lang="en-US" sz="2000"/>
          </a:p>
          <a:p>
            <a:r>
              <a:rPr lang="en-US" sz="2000" dirty="0">
                <a:ea typeface="+mn-lt"/>
                <a:cs typeface="+mn-lt"/>
              </a:rPr>
              <a:t>Be aware that some pupils may become tired due to the considerable concentration required to access the lesson in an additional language</a:t>
            </a:r>
            <a:endParaRPr lang="en-US" sz="2000"/>
          </a:p>
          <a:p>
            <a:r>
              <a:rPr lang="en-US" sz="2000" dirty="0">
                <a:ea typeface="+mn-lt"/>
                <a:cs typeface="+mn-lt"/>
              </a:rPr>
              <a:t>Be aware that pupils new to English will require longer thinking time.</a:t>
            </a:r>
            <a:endParaRPr lang="en-US" sz="2000"/>
          </a:p>
        </p:txBody>
      </p:sp>
    </p:spTree>
    <p:extLst>
      <p:ext uri="{BB962C8B-B14F-4D97-AF65-F5344CB8AC3E}">
        <p14:creationId xmlns:p14="http://schemas.microsoft.com/office/powerpoint/2010/main" val="2787292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E907E9-2A4C-8AA1-F2E3-5490A568CFDA}"/>
              </a:ext>
            </a:extLst>
          </p:cNvPr>
          <p:cNvSpPr>
            <a:spLocks noGrp="1"/>
          </p:cNvSpPr>
          <p:nvPr>
            <p:ph type="title"/>
          </p:nvPr>
        </p:nvSpPr>
        <p:spPr>
          <a:xfrm>
            <a:off x="686834" y="1153572"/>
            <a:ext cx="3200400" cy="4461163"/>
          </a:xfrm>
        </p:spPr>
        <p:txBody>
          <a:bodyPr>
            <a:normAutofit/>
          </a:bodyPr>
          <a:lstStyle/>
          <a:p>
            <a:r>
              <a:rPr lang="en-US" dirty="0">
                <a:solidFill>
                  <a:srgbClr val="FFFFFF"/>
                </a:solidFill>
                <a:cs typeface="Calibri Light"/>
              </a:rPr>
              <a:t>Classroom Strategies for the Support of Bilingual Pupils</a:t>
            </a:r>
            <a:endParaRPr lang="en-US"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D653BAC-11EB-8212-C0D2-E568C713C702}"/>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buNone/>
            </a:pPr>
            <a:r>
              <a:rPr lang="en-US" sz="2400" b="1" dirty="0">
                <a:ea typeface="+mn-lt"/>
                <a:cs typeface="+mn-lt"/>
              </a:rPr>
              <a:t>Consider the language and materials needed by pupils</a:t>
            </a:r>
          </a:p>
          <a:p>
            <a:pPr>
              <a:buNone/>
            </a:pPr>
            <a:r>
              <a:rPr lang="en-US" sz="2400" dirty="0">
                <a:ea typeface="+mn-lt"/>
                <a:cs typeface="+mn-lt"/>
              </a:rPr>
              <a:t>Give direct instructions, speaking slowly and clearly</a:t>
            </a:r>
            <a:endParaRPr lang="en-US" sz="2400"/>
          </a:p>
          <a:p>
            <a:pPr>
              <a:buNone/>
            </a:pPr>
            <a:r>
              <a:rPr lang="en-US" sz="2400" dirty="0">
                <a:ea typeface="+mn-lt"/>
                <a:cs typeface="+mn-lt"/>
              </a:rPr>
              <a:t>Consider your questioning style - be direct, ask one question at a time</a:t>
            </a:r>
            <a:endParaRPr lang="en-US" sz="2400"/>
          </a:p>
          <a:p>
            <a:pPr>
              <a:buNone/>
            </a:pPr>
            <a:r>
              <a:rPr lang="en-US" sz="2400" dirty="0">
                <a:ea typeface="+mn-lt"/>
                <a:cs typeface="+mn-lt"/>
              </a:rPr>
              <a:t>Consider how you clarify and check understanding of the lesson with the pupil</a:t>
            </a:r>
            <a:endParaRPr lang="en-US" sz="2400"/>
          </a:p>
          <a:p>
            <a:pPr>
              <a:buNone/>
            </a:pPr>
            <a:r>
              <a:rPr lang="en-US" sz="2400" dirty="0">
                <a:ea typeface="+mn-lt"/>
                <a:cs typeface="+mn-lt"/>
              </a:rPr>
              <a:t>Provide key words and phrases in various formats, e.g. On whiteboard, flashcards, glossaries</a:t>
            </a:r>
            <a:endParaRPr lang="en-US" sz="2400"/>
          </a:p>
          <a:p>
            <a:pPr>
              <a:buNone/>
            </a:pPr>
            <a:r>
              <a:rPr lang="en-US" sz="2400" dirty="0">
                <a:ea typeface="+mn-lt"/>
                <a:cs typeface="+mn-lt"/>
              </a:rPr>
              <a:t>Ask literate bilingual pupil to record new vocabulary in a notebook</a:t>
            </a:r>
            <a:endParaRPr lang="en-US" sz="2400"/>
          </a:p>
          <a:p>
            <a:pPr marL="0" indent="0">
              <a:buNone/>
            </a:pPr>
            <a:r>
              <a:rPr lang="en-US" sz="2400" dirty="0">
                <a:ea typeface="+mn-lt"/>
                <a:cs typeface="+mn-lt"/>
              </a:rPr>
              <a:t>Model the language needed to complete tasks with speaking or writing frames.</a:t>
            </a:r>
            <a:endParaRPr lang="en-US" sz="2400" dirty="0"/>
          </a:p>
        </p:txBody>
      </p:sp>
    </p:spTree>
    <p:extLst>
      <p:ext uri="{BB962C8B-B14F-4D97-AF65-F5344CB8AC3E}">
        <p14:creationId xmlns:p14="http://schemas.microsoft.com/office/powerpoint/2010/main" val="4759900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1B84AF6-172C-672B-DB6B-5E4367D56050}"/>
              </a:ext>
            </a:extLst>
          </p:cNvPr>
          <p:cNvSpPr>
            <a:spLocks noGrp="1"/>
          </p:cNvSpPr>
          <p:nvPr>
            <p:ph type="title"/>
          </p:nvPr>
        </p:nvSpPr>
        <p:spPr>
          <a:xfrm>
            <a:off x="838200" y="365125"/>
            <a:ext cx="10515600" cy="1325563"/>
          </a:xfrm>
        </p:spPr>
        <p:txBody>
          <a:bodyPr>
            <a:normAutofit/>
          </a:bodyPr>
          <a:lstStyle/>
          <a:p>
            <a:r>
              <a:rPr lang="en-US" dirty="0">
                <a:cs typeface="Calibri Light"/>
              </a:rPr>
              <a:t>Classroom Strategies for the Support of Bilingual Pupils</a:t>
            </a:r>
            <a:endParaRPr lang="en-US"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61E2CE5-9AF7-804A-5EAB-FCAAAE427E57}"/>
              </a:ext>
            </a:extLst>
          </p:cNvPr>
          <p:cNvSpPr>
            <a:spLocks noGrp="1"/>
          </p:cNvSpPr>
          <p:nvPr>
            <p:ph idx="1"/>
          </p:nvPr>
        </p:nvSpPr>
        <p:spPr>
          <a:xfrm>
            <a:off x="838200" y="1825625"/>
            <a:ext cx="10515600" cy="4351338"/>
          </a:xfrm>
        </p:spPr>
        <p:txBody>
          <a:bodyPr vert="horz" lIns="91440" tIns="45720" rIns="91440" bIns="45720" rtlCol="0">
            <a:normAutofit/>
          </a:bodyPr>
          <a:lstStyle/>
          <a:p>
            <a:pPr marL="0" indent="0">
              <a:buNone/>
            </a:pPr>
            <a:r>
              <a:rPr lang="en-US" b="1" dirty="0">
                <a:ea typeface="+mn-lt"/>
                <a:cs typeface="+mn-lt"/>
              </a:rPr>
              <a:t>Present the lesson in a linguistically clear way</a:t>
            </a:r>
          </a:p>
          <a:p>
            <a:r>
              <a:rPr lang="en-US" dirty="0">
                <a:ea typeface="+mn-lt"/>
                <a:cs typeface="+mn-lt"/>
              </a:rPr>
              <a:t>Present information both verbally and visually</a:t>
            </a:r>
            <a:endParaRPr lang="en-US">
              <a:cs typeface="Calibri" panose="020F0502020204030204"/>
            </a:endParaRPr>
          </a:p>
          <a:p>
            <a:r>
              <a:rPr lang="en-US" dirty="0">
                <a:ea typeface="+mn-lt"/>
                <a:cs typeface="+mn-lt"/>
              </a:rPr>
              <a:t>Use graphics such as mind-maps, timelines, Venn diagrams, graphs and charts</a:t>
            </a:r>
            <a:endParaRPr lang="en-US">
              <a:cs typeface="Calibri" panose="020F0502020204030204"/>
            </a:endParaRPr>
          </a:p>
          <a:p>
            <a:r>
              <a:rPr lang="en-US" dirty="0">
                <a:ea typeface="+mn-lt"/>
                <a:cs typeface="+mn-lt"/>
              </a:rPr>
              <a:t>Be aware that some pupils are not familiar with Roman script so write legibly on the board and handouts</a:t>
            </a:r>
            <a:endParaRPr lang="en-US">
              <a:cs typeface="Calibri" panose="020F0502020204030204"/>
            </a:endParaRPr>
          </a:p>
          <a:p>
            <a:r>
              <a:rPr lang="en-US" dirty="0">
                <a:ea typeface="+mn-lt"/>
                <a:cs typeface="+mn-lt"/>
              </a:rPr>
              <a:t>Be aware that bilingual pupils at stages 1 and 2 may be confused by idioms or colloquial phrases; try to avoid using these to explain key concepts</a:t>
            </a:r>
            <a:endParaRPr lang="en-US" dirty="0">
              <a:cs typeface="Calibri" panose="020F0502020204030204"/>
            </a:endParaRPr>
          </a:p>
        </p:txBody>
      </p:sp>
    </p:spTree>
    <p:extLst>
      <p:ext uri="{BB962C8B-B14F-4D97-AF65-F5344CB8AC3E}">
        <p14:creationId xmlns:p14="http://schemas.microsoft.com/office/powerpoint/2010/main" val="3151168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1FEA0F-AE62-8ED9-D25E-B64658A18060}"/>
              </a:ext>
            </a:extLst>
          </p:cNvPr>
          <p:cNvSpPr>
            <a:spLocks noGrp="1"/>
          </p:cNvSpPr>
          <p:nvPr>
            <p:ph type="title"/>
          </p:nvPr>
        </p:nvSpPr>
        <p:spPr>
          <a:xfrm>
            <a:off x="686834" y="1153572"/>
            <a:ext cx="3200400" cy="4461163"/>
          </a:xfrm>
        </p:spPr>
        <p:txBody>
          <a:bodyPr>
            <a:normAutofit/>
          </a:bodyPr>
          <a:lstStyle/>
          <a:p>
            <a:r>
              <a:rPr lang="en-US" sz="2800" dirty="0">
                <a:solidFill>
                  <a:srgbClr val="FFFFFF"/>
                </a:solidFill>
                <a:ea typeface="+mj-lt"/>
                <a:cs typeface="+mj-lt"/>
              </a:rPr>
              <a:t>Classroom Strategies for the Support of Bilingual Pupils</a:t>
            </a:r>
            <a:endParaRPr lang="en-US" sz="2800"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C961CBD-DB8C-4618-4859-2933BA539702}"/>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buNone/>
            </a:pPr>
            <a:r>
              <a:rPr lang="en-US" sz="2400" b="1" dirty="0">
                <a:ea typeface="+mn-lt"/>
                <a:cs typeface="+mn-lt"/>
              </a:rPr>
              <a:t>Plan activities and tasks which consolidate any newly learned language</a:t>
            </a:r>
          </a:p>
          <a:p>
            <a:pPr>
              <a:buNone/>
            </a:pPr>
            <a:r>
              <a:rPr lang="en-US" sz="2400" dirty="0">
                <a:ea typeface="+mn-lt"/>
                <a:cs typeface="+mn-lt"/>
              </a:rPr>
              <a:t>Include all pupils by asking them questions appropriate to their linguistic ability, in order to boost confidence</a:t>
            </a:r>
            <a:endParaRPr lang="en-US" sz="2400"/>
          </a:p>
          <a:p>
            <a:pPr>
              <a:buNone/>
            </a:pPr>
            <a:r>
              <a:rPr lang="en-US" sz="2400" dirty="0">
                <a:ea typeface="+mn-lt"/>
                <a:cs typeface="+mn-lt"/>
              </a:rPr>
              <a:t>Help pupils to </a:t>
            </a:r>
            <a:r>
              <a:rPr lang="en-US" sz="2400" dirty="0" err="1">
                <a:ea typeface="+mn-lt"/>
                <a:cs typeface="+mn-lt"/>
              </a:rPr>
              <a:t>analyse</a:t>
            </a:r>
            <a:r>
              <a:rPr lang="en-US" sz="2400" dirty="0">
                <a:ea typeface="+mn-lt"/>
                <a:cs typeface="+mn-lt"/>
              </a:rPr>
              <a:t> reading texts by asking them to highlight or underline key words and phrases</a:t>
            </a:r>
            <a:endParaRPr lang="en-US" sz="2400"/>
          </a:p>
          <a:p>
            <a:pPr>
              <a:buNone/>
            </a:pPr>
            <a:r>
              <a:rPr lang="en-US" sz="2400" dirty="0" err="1">
                <a:ea typeface="+mn-lt"/>
                <a:cs typeface="+mn-lt"/>
              </a:rPr>
              <a:t>Organise</a:t>
            </a:r>
            <a:r>
              <a:rPr lang="en-US" sz="2400" dirty="0">
                <a:ea typeface="+mn-lt"/>
                <a:cs typeface="+mn-lt"/>
              </a:rPr>
              <a:t> groups to provide effective 'good' language and learning models for collaborative tasks</a:t>
            </a:r>
            <a:endParaRPr lang="en-US" sz="2400"/>
          </a:p>
          <a:p>
            <a:pPr>
              <a:buNone/>
            </a:pPr>
            <a:r>
              <a:rPr lang="en-US" sz="2400" dirty="0">
                <a:ea typeface="+mn-lt"/>
                <a:cs typeface="+mn-lt"/>
              </a:rPr>
              <a:t>Use active listening activities such as listing 5 key points of a presentation</a:t>
            </a:r>
            <a:endParaRPr lang="en-US" sz="2400"/>
          </a:p>
          <a:p>
            <a:pPr marL="0" indent="0">
              <a:buNone/>
            </a:pPr>
            <a:r>
              <a:rPr lang="en-US" sz="2400" dirty="0">
                <a:ea typeface="+mn-lt"/>
                <a:cs typeface="+mn-lt"/>
              </a:rPr>
              <a:t>Encourage active oral participation. If pupil gives correct information but is grammatically wrong, repeat the answer in the correct form.</a:t>
            </a:r>
            <a:endParaRPr lang="en-US" sz="2400" dirty="0"/>
          </a:p>
        </p:txBody>
      </p:sp>
    </p:spTree>
    <p:extLst>
      <p:ext uri="{BB962C8B-B14F-4D97-AF65-F5344CB8AC3E}">
        <p14:creationId xmlns:p14="http://schemas.microsoft.com/office/powerpoint/2010/main" val="2243309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05741CD9-22D8-DB6F-5C74-B7D2E29019D2}"/>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kern="1200">
                <a:solidFill>
                  <a:schemeClr val="tx1"/>
                </a:solidFill>
                <a:latin typeface="+mj-lt"/>
                <a:ea typeface="+mj-ea"/>
                <a:cs typeface="+mj-cs"/>
              </a:rPr>
              <a:t>Background information</a:t>
            </a:r>
          </a:p>
        </p:txBody>
      </p:sp>
      <p:sp>
        <p:nvSpPr>
          <p:cNvPr id="3" name="Content Placeholder 2">
            <a:extLst>
              <a:ext uri="{FF2B5EF4-FFF2-40B4-BE49-F238E27FC236}">
                <a16:creationId xmlns:a16="http://schemas.microsoft.com/office/drawing/2014/main" id="{50CDA15C-F0A2-BC1F-ABBE-A7ACA550B977}"/>
              </a:ext>
            </a:extLst>
          </p:cNvPr>
          <p:cNvSpPr>
            <a:spLocks noGrp="1"/>
          </p:cNvSpPr>
          <p:nvPr>
            <p:ph type="body" idx="1"/>
          </p:nvPr>
        </p:nvSpPr>
        <p:spPr>
          <a:xfrm>
            <a:off x="3315031" y="4076802"/>
            <a:ext cx="5561938" cy="1534587"/>
          </a:xfrm>
        </p:spPr>
        <p:txBody>
          <a:bodyPr vert="horz" lIns="91440" tIns="45720" rIns="91440" bIns="45720" rtlCol="0">
            <a:normAutofit/>
          </a:bodyPr>
          <a:lstStyle/>
          <a:p>
            <a:pPr algn="ctr"/>
            <a:endParaRPr lang="en-US" sz="2400" kern="1200">
              <a:solidFill>
                <a:schemeClr val="tx1"/>
              </a:solidFill>
              <a:latin typeface="+mn-lt"/>
              <a:ea typeface="+mn-ea"/>
              <a:cs typeface="+mn-cs"/>
            </a:endParaRP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6809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B3A9273-D7F7-66D6-947A-226DA3E48C6D}"/>
              </a:ext>
            </a:extLst>
          </p:cNvPr>
          <p:cNvSpPr>
            <a:spLocks noGrp="1"/>
          </p:cNvSpPr>
          <p:nvPr>
            <p:ph type="title"/>
          </p:nvPr>
        </p:nvSpPr>
        <p:spPr>
          <a:xfrm>
            <a:off x="524741" y="620392"/>
            <a:ext cx="3808268" cy="5504688"/>
          </a:xfrm>
        </p:spPr>
        <p:txBody>
          <a:bodyPr>
            <a:normAutofit/>
          </a:bodyPr>
          <a:lstStyle/>
          <a:p>
            <a:r>
              <a:rPr lang="en-US" sz="6000">
                <a:solidFill>
                  <a:schemeClr val="bg1"/>
                </a:solidFill>
                <a:cs typeface="Calibri Light"/>
              </a:rPr>
              <a:t>Our Aims</a:t>
            </a:r>
            <a:endParaRPr lang="en-US" sz="6000">
              <a:solidFill>
                <a:schemeClr val="bg1"/>
              </a:solidFill>
            </a:endParaRPr>
          </a:p>
        </p:txBody>
      </p:sp>
      <p:graphicFrame>
        <p:nvGraphicFramePr>
          <p:cNvPr id="14" name="Content Placeholder 2">
            <a:extLst>
              <a:ext uri="{FF2B5EF4-FFF2-40B4-BE49-F238E27FC236}">
                <a16:creationId xmlns:a16="http://schemas.microsoft.com/office/drawing/2014/main" id="{AE14AAF8-2466-53A5-12E7-AC45C92AC314}"/>
              </a:ext>
            </a:extLst>
          </p:cNvPr>
          <p:cNvGraphicFramePr>
            <a:graphicFrameLocks noGrp="1"/>
          </p:cNvGraphicFramePr>
          <p:nvPr>
            <p:ph idx="1"/>
            <p:extLst>
              <p:ext uri="{D42A27DB-BD31-4B8C-83A1-F6EECF244321}">
                <p14:modId xmlns:p14="http://schemas.microsoft.com/office/powerpoint/2010/main" val="3571136131"/>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0257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0082BB-5416-4FB3-695E-5CC1AB6198D0}"/>
              </a:ext>
            </a:extLst>
          </p:cNvPr>
          <p:cNvSpPr>
            <a:spLocks noGrp="1"/>
          </p:cNvSpPr>
          <p:nvPr>
            <p:ph type="title"/>
          </p:nvPr>
        </p:nvSpPr>
        <p:spPr>
          <a:xfrm>
            <a:off x="838200" y="365125"/>
            <a:ext cx="10515600" cy="1325563"/>
          </a:xfrm>
        </p:spPr>
        <p:txBody>
          <a:bodyPr>
            <a:normAutofit/>
          </a:bodyPr>
          <a:lstStyle/>
          <a:p>
            <a:r>
              <a:rPr lang="en-US" sz="5400">
                <a:cs typeface="Calibri Light"/>
              </a:rPr>
              <a:t>Background – December 2022</a:t>
            </a:r>
            <a:endParaRPr lang="en-US"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A330CEF-F699-166F-4069-A57F45AB61F0}"/>
              </a:ext>
            </a:extLst>
          </p:cNvPr>
          <p:cNvSpPr>
            <a:spLocks noGrp="1"/>
          </p:cNvSpPr>
          <p:nvPr>
            <p:ph idx="1"/>
          </p:nvPr>
        </p:nvSpPr>
        <p:spPr>
          <a:xfrm>
            <a:off x="838200" y="1929384"/>
            <a:ext cx="10515600" cy="4251960"/>
          </a:xfrm>
        </p:spPr>
        <p:txBody>
          <a:bodyPr vert="horz" lIns="91440" tIns="45720" rIns="91440" bIns="45720" rtlCol="0" anchor="t">
            <a:normAutofit lnSpcReduction="10000"/>
          </a:bodyPr>
          <a:lstStyle/>
          <a:p>
            <a:r>
              <a:rPr lang="en-US" sz="2200" dirty="0">
                <a:ea typeface="+mn-lt"/>
                <a:cs typeface="+mn-lt"/>
              </a:rPr>
              <a:t>Across the city of Dundee, there are a growing number of children in nursery, primary and secondary schools for whom English is not their first language. </a:t>
            </a:r>
            <a:endParaRPr lang="en-US" sz="2200">
              <a:ea typeface="+mn-lt"/>
              <a:cs typeface="+mn-lt"/>
            </a:endParaRPr>
          </a:p>
          <a:p>
            <a:r>
              <a:rPr lang="en-US" sz="2200" dirty="0">
                <a:ea typeface="+mn-lt"/>
                <a:cs typeface="+mn-lt"/>
              </a:rPr>
              <a:t>Many children are part of the settled community and speak languages such as Arabic, Bengali, Polish, Punjabi or Urdu. </a:t>
            </a:r>
          </a:p>
          <a:p>
            <a:r>
              <a:rPr lang="en-US" sz="2200" dirty="0">
                <a:ea typeface="+mn-lt"/>
                <a:cs typeface="+mn-lt"/>
              </a:rPr>
              <a:t>Over many years there has been an increase in the numbers of international workers arriving from Eastern European countries and settling with their families. </a:t>
            </a:r>
          </a:p>
          <a:p>
            <a:r>
              <a:rPr lang="en-US" sz="2200" dirty="0">
                <a:ea typeface="+mn-lt"/>
                <a:cs typeface="+mn-lt"/>
              </a:rPr>
              <a:t>Furthermore, there are ‘short stay’ business and student communities, including asylum seekers and refugees, whose length of stay is uncertain and they have dependent children. </a:t>
            </a:r>
            <a:endParaRPr lang="en-US"/>
          </a:p>
          <a:p>
            <a:r>
              <a:rPr lang="en-US" sz="2200" dirty="0">
                <a:ea typeface="+mn-lt"/>
                <a:cs typeface="+mn-lt"/>
              </a:rPr>
              <a:t>Currently, 92 languages, other than English, are spoken in educational establishments in Dundee. </a:t>
            </a:r>
          </a:p>
          <a:p>
            <a:r>
              <a:rPr lang="en-US" sz="2200" dirty="0">
                <a:cs typeface="Calibri"/>
              </a:rPr>
              <a:t>In October 22, 1485 pupils were recorded as having English as an additional language. </a:t>
            </a:r>
          </a:p>
        </p:txBody>
      </p:sp>
    </p:spTree>
    <p:extLst>
      <p:ext uri="{BB962C8B-B14F-4D97-AF65-F5344CB8AC3E}">
        <p14:creationId xmlns:p14="http://schemas.microsoft.com/office/powerpoint/2010/main" val="104748915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1C86DF9A818D40812754305914D22D" ma:contentTypeVersion="4" ma:contentTypeDescription="Create a new document." ma:contentTypeScope="" ma:versionID="05de2422dc19e800d976b0ef309e7537">
  <xsd:schema xmlns:xsd="http://www.w3.org/2001/XMLSchema" xmlns:xs="http://www.w3.org/2001/XMLSchema" xmlns:p="http://schemas.microsoft.com/office/2006/metadata/properties" xmlns:ns2="c5b675d2-a6ef-4cd7-8832-49d88c228738" targetNamespace="http://schemas.microsoft.com/office/2006/metadata/properties" ma:root="true" ma:fieldsID="f109c9d45a734e24b07bf1984e49468b" ns2:_="">
    <xsd:import namespace="c5b675d2-a6ef-4cd7-8832-49d88c22873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b675d2-a6ef-4cd7-8832-49d88c2287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213F76-F6ED-47F2-9C78-7689C6F06A5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A8D1DA4-27D4-4622-BADB-6F2B66CDFE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b675d2-a6ef-4cd7-8832-49d88c2287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48C785C-85A5-4898-9890-4D509D70C6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64</Slides>
  <Notes>0</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EAL guidelines for good practice for schools. </vt:lpstr>
      <vt:lpstr>Our Mission Statement:</vt:lpstr>
      <vt:lpstr>contents</vt:lpstr>
      <vt:lpstr>Our team</vt:lpstr>
      <vt:lpstr>The EAL team:</vt:lpstr>
      <vt:lpstr>EAL team: </vt:lpstr>
      <vt:lpstr>Background information</vt:lpstr>
      <vt:lpstr>Our Aims</vt:lpstr>
      <vt:lpstr>Background – December 2022</vt:lpstr>
      <vt:lpstr>Defining bilingualism</vt:lpstr>
      <vt:lpstr>Language implications for new pupils</vt:lpstr>
      <vt:lpstr>Responsibilities for all</vt:lpstr>
      <vt:lpstr>Education Scotland - Inclusion</vt:lpstr>
      <vt:lpstr>Getting it right for bilingual learners and their parents</vt:lpstr>
      <vt:lpstr>Prioritising support</vt:lpstr>
      <vt:lpstr>Assessing Priority </vt:lpstr>
      <vt:lpstr>Tracking and monitoring progress in English language acquisition</vt:lpstr>
      <vt:lpstr>Tracking and monitoring progress – stages of English language acquisition</vt:lpstr>
      <vt:lpstr>PowerPoint Presentation</vt:lpstr>
      <vt:lpstr>Tracking and monitoring progress in English language acquisition</vt:lpstr>
      <vt:lpstr>Our roles and responsibilities </vt:lpstr>
      <vt:lpstr>Roles and Responsibility </vt:lpstr>
      <vt:lpstr>Roles and responsibility</vt:lpstr>
      <vt:lpstr>How we support additional language development</vt:lpstr>
      <vt:lpstr>Including parents</vt:lpstr>
      <vt:lpstr>Links with other agencies</vt:lpstr>
      <vt:lpstr>Staff training opportunities</vt:lpstr>
      <vt:lpstr>Ensuring inclusion for new to English pupils</vt:lpstr>
      <vt:lpstr>Useful resources for children new to English</vt:lpstr>
      <vt:lpstr>Planning inclusive activities</vt:lpstr>
      <vt:lpstr>Making learning challenging</vt:lpstr>
      <vt:lpstr>Direct teaching support</vt:lpstr>
      <vt:lpstr>EAL team – direct teaching</vt:lpstr>
      <vt:lpstr>EAL team direct teaching – ESOL provision</vt:lpstr>
      <vt:lpstr>Partnership</vt:lpstr>
      <vt:lpstr>Partnership with schools</vt:lpstr>
      <vt:lpstr>Teaching in partnership</vt:lpstr>
      <vt:lpstr>Home language</vt:lpstr>
      <vt:lpstr>Valuing the home language (L1)</vt:lpstr>
      <vt:lpstr>Using the home language (L1)</vt:lpstr>
      <vt:lpstr>Using the home language (L1)</vt:lpstr>
      <vt:lpstr>Learning activities</vt:lpstr>
      <vt:lpstr>Collaborative learning tasks</vt:lpstr>
      <vt:lpstr>Co-operative learning</vt:lpstr>
      <vt:lpstr>Enrolment of new pupils</vt:lpstr>
      <vt:lpstr>Admission procedures</vt:lpstr>
      <vt:lpstr>PowerPoint Presentation</vt:lpstr>
      <vt:lpstr>Enrolment Procedure for Bilingual New Arrivals </vt:lpstr>
      <vt:lpstr>Early stages of learning English</vt:lpstr>
      <vt:lpstr>The Early Stages of Learning English</vt:lpstr>
      <vt:lpstr>The Early Stages of Learning English</vt:lpstr>
      <vt:lpstr>The Early Stages of Learning English</vt:lpstr>
      <vt:lpstr>The Role of the bilingual assistant</vt:lpstr>
      <vt:lpstr>The role of the bilingual assistant</vt:lpstr>
      <vt:lpstr>Supporting the Development of the First Language</vt:lpstr>
      <vt:lpstr>Supporting Home/School Liaison</vt:lpstr>
      <vt:lpstr>Further ways bilingual assistants can support</vt:lpstr>
      <vt:lpstr>Advice to Teachers- Working with a Bilingual Assistant</vt:lpstr>
      <vt:lpstr>Good practice – advice for teachers</vt:lpstr>
      <vt:lpstr>Advice to Teachers- Good Practice in the Classroom</vt:lpstr>
      <vt:lpstr>Classroom Strategies for the Support of Bilingual Pupils</vt:lpstr>
      <vt:lpstr>Classroom Strategies for the Support of Bilingual Pupils</vt:lpstr>
      <vt:lpstr>Classroom Strategies for the Support of Bilingual Pupils</vt:lpstr>
      <vt:lpstr>Classroom Strategies for the Support of Bilingual Pupils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1044</cp:revision>
  <dcterms:created xsi:type="dcterms:W3CDTF">2022-11-30T09:32:12Z</dcterms:created>
  <dcterms:modified xsi:type="dcterms:W3CDTF">2024-03-06T15:41:11Z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0x010100791C86DF9A818D40812754305914D22D</vt:lpwstr>
  </property>
</Properties>
</file>